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74" r:id="rId2"/>
    <p:sldId id="337" r:id="rId3"/>
    <p:sldId id="361" r:id="rId4"/>
    <p:sldId id="362" r:id="rId5"/>
    <p:sldId id="363" r:id="rId6"/>
    <p:sldId id="335" r:id="rId7"/>
    <p:sldId id="366" r:id="rId8"/>
    <p:sldId id="367" r:id="rId9"/>
    <p:sldId id="364" r:id="rId10"/>
    <p:sldId id="365" r:id="rId11"/>
    <p:sldId id="321" r:id="rId12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F3A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71468F3-3D32-40E7-959C-0E3F585A53E5}" v="7" dt="2023-07-25T12:31:43.39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21" autoAdjust="0"/>
    <p:restoredTop sz="94660"/>
  </p:normalViewPr>
  <p:slideViewPr>
    <p:cSldViewPr snapToGrid="0">
      <p:cViewPr varScale="1">
        <p:scale>
          <a:sx n="126" d="100"/>
          <a:sy n="126" d="100"/>
        </p:scale>
        <p:origin x="208" y="4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FEF36D-5392-494B-8EE5-0C71957C4DB3}" type="datetimeFigureOut">
              <a:rPr lang="ru-RU" smtClean="0"/>
              <a:t>27.11.2024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B01B75-A381-417A-9029-7C47C305C0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990334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b5fc866f1e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0" name="Google Shape;140;gb5fc866f1e_0_45:notes"/>
          <p:cNvSpPr txBox="1">
            <a:spLocks noGrp="1"/>
          </p:cNvSpPr>
          <p:nvPr>
            <p:ph type="body" idx="1"/>
          </p:nvPr>
        </p:nvSpPr>
        <p:spPr>
          <a:xfrm>
            <a:off x="701675" y="4473575"/>
            <a:ext cx="5607000" cy="36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1" name="Google Shape;141;gb5fc866f1e_0_45:notes"/>
          <p:cNvSpPr txBox="1">
            <a:spLocks noGrp="1"/>
          </p:cNvSpPr>
          <p:nvPr>
            <p:ph type="sldNum" idx="12"/>
          </p:nvPr>
        </p:nvSpPr>
        <p:spPr>
          <a:xfrm>
            <a:off x="3970337" y="8829675"/>
            <a:ext cx="3038400" cy="4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t>1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777631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b5fc866f1e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0" name="Google Shape;140;gb5fc866f1e_0_45:notes"/>
          <p:cNvSpPr txBox="1">
            <a:spLocks noGrp="1"/>
          </p:cNvSpPr>
          <p:nvPr>
            <p:ph type="body" idx="1"/>
          </p:nvPr>
        </p:nvSpPr>
        <p:spPr>
          <a:xfrm>
            <a:off x="701675" y="4473575"/>
            <a:ext cx="5607000" cy="36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1" name="Google Shape;141;gb5fc866f1e_0_45:notes"/>
          <p:cNvSpPr txBox="1">
            <a:spLocks noGrp="1"/>
          </p:cNvSpPr>
          <p:nvPr>
            <p:ph type="sldNum" idx="12"/>
          </p:nvPr>
        </p:nvSpPr>
        <p:spPr>
          <a:xfrm>
            <a:off x="3970337" y="8829675"/>
            <a:ext cx="3038400" cy="4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t>10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200717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b5fc866f1e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0" name="Google Shape;140;gb5fc866f1e_0_45:notes"/>
          <p:cNvSpPr txBox="1">
            <a:spLocks noGrp="1"/>
          </p:cNvSpPr>
          <p:nvPr>
            <p:ph type="body" idx="1"/>
          </p:nvPr>
        </p:nvSpPr>
        <p:spPr>
          <a:xfrm>
            <a:off x="701675" y="4473575"/>
            <a:ext cx="5607000" cy="36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1" name="Google Shape;141;gb5fc866f1e_0_45:notes"/>
          <p:cNvSpPr txBox="1">
            <a:spLocks noGrp="1"/>
          </p:cNvSpPr>
          <p:nvPr>
            <p:ph type="sldNum" idx="12"/>
          </p:nvPr>
        </p:nvSpPr>
        <p:spPr>
          <a:xfrm>
            <a:off x="3970337" y="8829675"/>
            <a:ext cx="3038400" cy="4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t>2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925127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b5fc866f1e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0" name="Google Shape;140;gb5fc866f1e_0_45:notes"/>
          <p:cNvSpPr txBox="1">
            <a:spLocks noGrp="1"/>
          </p:cNvSpPr>
          <p:nvPr>
            <p:ph type="body" idx="1"/>
          </p:nvPr>
        </p:nvSpPr>
        <p:spPr>
          <a:xfrm>
            <a:off x="701675" y="4473575"/>
            <a:ext cx="5607000" cy="36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1" name="Google Shape;141;gb5fc866f1e_0_45:notes"/>
          <p:cNvSpPr txBox="1">
            <a:spLocks noGrp="1"/>
          </p:cNvSpPr>
          <p:nvPr>
            <p:ph type="sldNum" idx="12"/>
          </p:nvPr>
        </p:nvSpPr>
        <p:spPr>
          <a:xfrm>
            <a:off x="3970337" y="8829675"/>
            <a:ext cx="3038400" cy="4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t>3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836979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b5fc866f1e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0" name="Google Shape;140;gb5fc866f1e_0_45:notes"/>
          <p:cNvSpPr txBox="1">
            <a:spLocks noGrp="1"/>
          </p:cNvSpPr>
          <p:nvPr>
            <p:ph type="body" idx="1"/>
          </p:nvPr>
        </p:nvSpPr>
        <p:spPr>
          <a:xfrm>
            <a:off x="701675" y="4473575"/>
            <a:ext cx="5607000" cy="36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1" name="Google Shape;141;gb5fc866f1e_0_45:notes"/>
          <p:cNvSpPr txBox="1">
            <a:spLocks noGrp="1"/>
          </p:cNvSpPr>
          <p:nvPr>
            <p:ph type="sldNum" idx="12"/>
          </p:nvPr>
        </p:nvSpPr>
        <p:spPr>
          <a:xfrm>
            <a:off x="3970337" y="8829675"/>
            <a:ext cx="3038400" cy="4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t>4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143424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b5fc866f1e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0" name="Google Shape;140;gb5fc866f1e_0_45:notes"/>
          <p:cNvSpPr txBox="1">
            <a:spLocks noGrp="1"/>
          </p:cNvSpPr>
          <p:nvPr>
            <p:ph type="body" idx="1"/>
          </p:nvPr>
        </p:nvSpPr>
        <p:spPr>
          <a:xfrm>
            <a:off x="701675" y="4473575"/>
            <a:ext cx="5607000" cy="36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1" name="Google Shape;141;gb5fc866f1e_0_45:notes"/>
          <p:cNvSpPr txBox="1">
            <a:spLocks noGrp="1"/>
          </p:cNvSpPr>
          <p:nvPr>
            <p:ph type="sldNum" idx="12"/>
          </p:nvPr>
        </p:nvSpPr>
        <p:spPr>
          <a:xfrm>
            <a:off x="3970337" y="8829675"/>
            <a:ext cx="3038400" cy="4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t>5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409116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b5fc866f1e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0" name="Google Shape;140;gb5fc866f1e_0_45:notes"/>
          <p:cNvSpPr txBox="1">
            <a:spLocks noGrp="1"/>
          </p:cNvSpPr>
          <p:nvPr>
            <p:ph type="body" idx="1"/>
          </p:nvPr>
        </p:nvSpPr>
        <p:spPr>
          <a:xfrm>
            <a:off x="701675" y="4473575"/>
            <a:ext cx="5607000" cy="36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1" name="Google Shape;141;gb5fc866f1e_0_45:notes"/>
          <p:cNvSpPr txBox="1">
            <a:spLocks noGrp="1"/>
          </p:cNvSpPr>
          <p:nvPr>
            <p:ph type="sldNum" idx="12"/>
          </p:nvPr>
        </p:nvSpPr>
        <p:spPr>
          <a:xfrm>
            <a:off x="3970337" y="8829675"/>
            <a:ext cx="3038400" cy="4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t>6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407576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b5fc866f1e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0" name="Google Shape;140;gb5fc866f1e_0_45:notes"/>
          <p:cNvSpPr txBox="1">
            <a:spLocks noGrp="1"/>
          </p:cNvSpPr>
          <p:nvPr>
            <p:ph type="body" idx="1"/>
          </p:nvPr>
        </p:nvSpPr>
        <p:spPr>
          <a:xfrm>
            <a:off x="701675" y="4473575"/>
            <a:ext cx="5607000" cy="36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1" name="Google Shape;141;gb5fc866f1e_0_45:notes"/>
          <p:cNvSpPr txBox="1">
            <a:spLocks noGrp="1"/>
          </p:cNvSpPr>
          <p:nvPr>
            <p:ph type="sldNum" idx="12"/>
          </p:nvPr>
        </p:nvSpPr>
        <p:spPr>
          <a:xfrm>
            <a:off x="3970337" y="8829675"/>
            <a:ext cx="3038400" cy="4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t>7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920619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b5fc866f1e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0" name="Google Shape;140;gb5fc866f1e_0_45:notes"/>
          <p:cNvSpPr txBox="1">
            <a:spLocks noGrp="1"/>
          </p:cNvSpPr>
          <p:nvPr>
            <p:ph type="body" idx="1"/>
          </p:nvPr>
        </p:nvSpPr>
        <p:spPr>
          <a:xfrm>
            <a:off x="701675" y="4473575"/>
            <a:ext cx="5607000" cy="36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1" name="Google Shape;141;gb5fc866f1e_0_45:notes"/>
          <p:cNvSpPr txBox="1">
            <a:spLocks noGrp="1"/>
          </p:cNvSpPr>
          <p:nvPr>
            <p:ph type="sldNum" idx="12"/>
          </p:nvPr>
        </p:nvSpPr>
        <p:spPr>
          <a:xfrm>
            <a:off x="3970337" y="8829675"/>
            <a:ext cx="3038400" cy="4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t>8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399967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b5fc866f1e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0" name="Google Shape;140;gb5fc866f1e_0_45:notes"/>
          <p:cNvSpPr txBox="1">
            <a:spLocks noGrp="1"/>
          </p:cNvSpPr>
          <p:nvPr>
            <p:ph type="body" idx="1"/>
          </p:nvPr>
        </p:nvSpPr>
        <p:spPr>
          <a:xfrm>
            <a:off x="701675" y="4473575"/>
            <a:ext cx="5607000" cy="36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1" name="Google Shape;141;gb5fc866f1e_0_45:notes"/>
          <p:cNvSpPr txBox="1">
            <a:spLocks noGrp="1"/>
          </p:cNvSpPr>
          <p:nvPr>
            <p:ph type="sldNum" idx="12"/>
          </p:nvPr>
        </p:nvSpPr>
        <p:spPr>
          <a:xfrm>
            <a:off x="3970337" y="8829675"/>
            <a:ext cx="3038400" cy="4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t>9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906327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5BC6BB0-53A1-2096-99E6-F3054E1BA6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DC7FDAC-36AC-FC75-84B6-C8F2D115FD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05071D8-8588-96DD-BCE6-33673FB94A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BC241-C68E-4C29-AD68-C987DF4AC64A}" type="datetimeFigureOut">
              <a:rPr lang="ru-RU" smtClean="0"/>
              <a:t>27.11.2024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4E0C4AB-CDF4-FC40-87A5-ECFF1F7B7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86C278C-FDD1-8483-E3C6-9C0AABB4B7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FD419-340B-45D3-AB4B-8E129C35E02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845151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8CDE54D-9283-5D61-A774-6A9D99087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8AF2E804-FEB0-6388-79BF-06B35264BF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6E64573-71B6-C728-3CAD-C3259F607A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BC241-C68E-4C29-AD68-C987DF4AC64A}" type="datetimeFigureOut">
              <a:rPr lang="ru-RU" smtClean="0"/>
              <a:t>27.11.2024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329249F-54DA-43DE-8A94-66E1B389B7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A5639AF-E411-3F23-DB9D-7DB0F024D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FD419-340B-45D3-AB4B-8E129C35E02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938403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3405A9B7-988F-E99D-CADD-19DA1D1CBDB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0F7D1CAC-2FFD-3D8D-F781-B65D2315CF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B322D54-B6A1-5ED2-4799-7F7D02BB97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BC241-C68E-4C29-AD68-C987DF4AC64A}" type="datetimeFigureOut">
              <a:rPr lang="ru-RU" smtClean="0"/>
              <a:t>27.11.2024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351985D-92B7-B969-2298-AB57B843F3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1601663-81BD-589F-88AC-4854846F44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FD419-340B-45D3-AB4B-8E129C35E02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261862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_Title Slide">
  <p:cSld name="24_Title Slid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8"/>
          <p:cNvSpPr txBox="1">
            <a:spLocks noGrp="1"/>
          </p:cNvSpPr>
          <p:nvPr>
            <p:ph type="body" idx="1"/>
          </p:nvPr>
        </p:nvSpPr>
        <p:spPr>
          <a:xfrm>
            <a:off x="508001" y="1178427"/>
            <a:ext cx="11157817" cy="231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BFBFBF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BFBFB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33"/>
              <a:buFont typeface="Arial"/>
              <a:buNone/>
              <a:defRPr sz="1333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2" name="Google Shape;12;p8"/>
          <p:cNvSpPr txBox="1">
            <a:spLocks noGrp="1"/>
          </p:cNvSpPr>
          <p:nvPr>
            <p:ph type="title"/>
          </p:nvPr>
        </p:nvSpPr>
        <p:spPr>
          <a:xfrm>
            <a:off x="508001" y="455085"/>
            <a:ext cx="11157817" cy="660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4267"/>
              <a:buFont typeface="Roboto"/>
              <a:buNone/>
              <a:defRPr sz="4267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605297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_Blank">
  <p:cSld name="21_Blank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34"/>
          <p:cNvSpPr>
            <a:spLocks noGrp="1"/>
          </p:cNvSpPr>
          <p:nvPr>
            <p:ph type="pic" idx="2"/>
          </p:nvPr>
        </p:nvSpPr>
        <p:spPr>
          <a:xfrm>
            <a:off x="8752114" y="0"/>
            <a:ext cx="3439886" cy="6858000"/>
          </a:xfrm>
          <a:prstGeom prst="rect">
            <a:avLst/>
          </a:prstGeom>
          <a:solidFill>
            <a:srgbClr val="F2F2F2">
              <a:alpha val="68627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917417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1FAD9FF-E562-7383-BD9E-67B6B494E0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A94FF59-3DEB-09F5-195A-80053FAD75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05A3C69-C3D6-9C11-23E5-6296D2B4D8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BC241-C68E-4C29-AD68-C987DF4AC64A}" type="datetimeFigureOut">
              <a:rPr lang="ru-RU" smtClean="0"/>
              <a:t>27.11.2024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5ABA1D0-3F43-0702-4123-4B29CE34E2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6B9ACA2-C919-F52E-E57E-782C155FB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FD419-340B-45D3-AB4B-8E129C35E02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93567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9913654-7CED-2C2C-70DE-97ADF11D3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72FAC15-6F85-1E60-4FBC-60B8C78DDA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839F3CF-6418-B608-CDDD-6B9D342EBE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BC241-C68E-4C29-AD68-C987DF4AC64A}" type="datetimeFigureOut">
              <a:rPr lang="ru-RU" smtClean="0"/>
              <a:t>27.11.2024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374292F-0C41-F881-A4A1-85CA3CD738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F5EE224-07BD-058E-FB2D-C6C5DA9CF8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FD419-340B-45D3-AB4B-8E129C35E02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100713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D35B25E-274F-8772-73CC-4CB887D3A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B944636-214C-8E24-4BCD-EEDCBC3CD9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0B0F7EB-C9F1-E09B-9A1A-13B4B5566C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D531A51-C6F6-E46C-63D0-238CACD939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BC241-C68E-4C29-AD68-C987DF4AC64A}" type="datetimeFigureOut">
              <a:rPr lang="ru-RU" smtClean="0"/>
              <a:t>27.11.2024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FCB9F526-C331-8680-E5A5-013A7881A6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3035D3F-5F49-A3D0-6216-A6F3DE9533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FD419-340B-45D3-AB4B-8E129C35E02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68530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41D64C-D7F0-B7B1-B463-0B8AEAC06B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ECEB5F7-D558-C668-2495-513182EFC6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317F86F9-D7A0-8A87-10F6-6DBB6741B3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ACA32509-F129-E5DE-D2FC-4A36C7AFCB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EB40919F-AF50-169B-7624-3E480ED8D20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E63EAF31-4B88-7920-B3DD-B4AB3217A9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BC241-C68E-4C29-AD68-C987DF4AC64A}" type="datetimeFigureOut">
              <a:rPr lang="ru-RU" smtClean="0"/>
              <a:t>27.11.2024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F87279AB-895B-B6FF-9656-0CCF400E68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F7F74FDE-D548-1A31-46FD-495D28AAD3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FD419-340B-45D3-AB4B-8E129C35E02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64300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E0434C1-CC6F-6B39-CA25-86136F2D63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6BE93B24-7409-E405-0201-0EE5D1D4C5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BC241-C68E-4C29-AD68-C987DF4AC64A}" type="datetimeFigureOut">
              <a:rPr lang="ru-RU" smtClean="0"/>
              <a:t>27.11.2024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189752C1-7ABA-39B4-EC36-D0ECE07B9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0AE9350A-804C-459D-FF38-CA4F01C578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FD419-340B-45D3-AB4B-8E129C35E02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674652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52860EC6-1855-BFA7-A4C4-2B02157EF8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BC241-C68E-4C29-AD68-C987DF4AC64A}" type="datetimeFigureOut">
              <a:rPr lang="ru-RU" smtClean="0"/>
              <a:t>27.11.2024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2831DB46-931D-4BA9-5596-FE1969B31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DE882A1-DB5D-CE51-88E7-206868FC57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FD419-340B-45D3-AB4B-8E129C35E02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297839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D7B3B44-0533-9784-7CBA-192EFFEF0E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0A82B12-3446-B26F-7781-16868F329C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3928104-2331-311B-C001-731E1F0A8B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6730E211-0C22-05A6-8E72-D027E08533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BC241-C68E-4C29-AD68-C987DF4AC64A}" type="datetimeFigureOut">
              <a:rPr lang="ru-RU" smtClean="0"/>
              <a:t>27.11.2024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A989A64-C6E1-D04F-C3C4-5BC472CD00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B25D034-F123-C890-6DEB-AF35C38DC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FD419-340B-45D3-AB4B-8E129C35E02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31697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53441CF-F0E1-40E8-9EC0-C2A4F39D96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82474C83-D652-6013-788A-E0BFD2D4F40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6C129BC-4C8F-EE7A-9DCB-F05A63CDF8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145848E-60D9-BFDA-1080-5C1E4DBEB5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BC241-C68E-4C29-AD68-C987DF4AC64A}" type="datetimeFigureOut">
              <a:rPr lang="ru-RU" smtClean="0"/>
              <a:t>27.11.2024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AF32E82-1814-609B-2F2B-BF184458B9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6FE8DB2-CE29-80C3-DE70-C22F0FA858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FD419-340B-45D3-AB4B-8E129C35E02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36574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A0487CF-4105-7365-B13F-73CE1DD72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A9AC118-8A41-184C-0AE1-798BE4F63C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93F7889-B520-AEA7-CC75-9E3CD0FDB0B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4BC241-C68E-4C29-AD68-C987DF4AC64A}" type="datetimeFigureOut">
              <a:rPr lang="ru-RU" smtClean="0"/>
              <a:t>27.11.2024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98ECE64-EBF6-ED66-32B8-B12D5C37DF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9B90CE8-8A6E-C326-E3E3-1FF468F70D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3FD419-340B-45D3-AB4B-8E129C35E02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062395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54;gb6f6fa0e72_1_0"/>
          <p:cNvSpPr/>
          <p:nvPr/>
        </p:nvSpPr>
        <p:spPr>
          <a:xfrm rot="5400000">
            <a:off x="4800597" y="-533400"/>
            <a:ext cx="2590801" cy="12192001"/>
          </a:xfrm>
          <a:prstGeom prst="rect">
            <a:avLst/>
          </a:prstGeom>
          <a:solidFill>
            <a:srgbClr val="023A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+mj-lt"/>
              <a:ea typeface="Arial"/>
              <a:cs typeface="Arial"/>
              <a:sym typeface="Arial"/>
            </a:endParaRPr>
          </a:p>
        </p:txBody>
      </p:sp>
      <p:pic>
        <p:nvPicPr>
          <p:cNvPr id="25" name="Рисунок 24"/>
          <p:cNvPicPr>
            <a:picLocks noChangeAspect="1"/>
          </p:cNvPicPr>
          <p:nvPr/>
        </p:nvPicPr>
        <p:blipFill>
          <a:blip r:embed="rId3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82" t="5308" r="36158" b="40926"/>
          <a:stretch>
            <a:fillRect/>
          </a:stretch>
        </p:blipFill>
        <p:spPr>
          <a:xfrm>
            <a:off x="5777610" y="0"/>
            <a:ext cx="6414390" cy="4267200"/>
          </a:xfrm>
          <a:prstGeom prst="rect">
            <a:avLst/>
          </a:prstGeom>
        </p:spPr>
      </p:pic>
      <p:pic>
        <p:nvPicPr>
          <p:cNvPr id="1026" name="Picture 2" descr="C:\Users\Софья\Desktop\Приоритет 2030\ru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0287935" y="5424732"/>
            <a:ext cx="1179095" cy="732133"/>
          </a:xfrm>
          <a:prstGeom prst="rect">
            <a:avLst/>
          </a:prstGeom>
          <a:noFill/>
        </p:spPr>
      </p:pic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51EB4197-7888-4B6B-A423-9EFFA379FE9E}"/>
              </a:ext>
            </a:extLst>
          </p:cNvPr>
          <p:cNvSpPr/>
          <p:nvPr/>
        </p:nvSpPr>
        <p:spPr>
          <a:xfrm>
            <a:off x="705278" y="1748879"/>
            <a:ext cx="5072332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4400" b="1" dirty="0">
                <a:solidFill>
                  <a:srgbClr val="023A84"/>
                </a:solidFill>
                <a:latin typeface="Montserrat" pitchFamily="2" charset="0"/>
                <a:ea typeface="Roboto" pitchFamily="2" charset="0"/>
                <a:sym typeface="Calibri"/>
              </a:rPr>
              <a:t>Wireshark</a:t>
            </a:r>
            <a:endParaRPr lang="ru-RU" sz="4400" b="1" dirty="0">
              <a:solidFill>
                <a:srgbClr val="023A84"/>
              </a:solidFill>
              <a:latin typeface="Montserrat" pitchFamily="2" charset="0"/>
              <a:ea typeface="Roboto" pitchFamily="2" charset="0"/>
              <a:sym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14E487F-1BF9-C199-AD76-E523864CD9E1}"/>
              </a:ext>
            </a:extLst>
          </p:cNvPr>
          <p:cNvSpPr txBox="1"/>
          <p:nvPr/>
        </p:nvSpPr>
        <p:spPr>
          <a:xfrm>
            <a:off x="671127" y="5467632"/>
            <a:ext cx="44848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Montserrat" pitchFamily="2" charset="0"/>
              </a:rPr>
              <a:t>Туровец Владислав Юрьевич</a:t>
            </a:r>
          </a:p>
          <a:p>
            <a:r>
              <a:rPr lang="ru-RU" dirty="0">
                <a:solidFill>
                  <a:schemeClr val="bg1"/>
                </a:solidFill>
                <a:latin typeface="Montserrat" pitchFamily="2" charset="0"/>
              </a:rPr>
              <a:t>Студент группы Б9121-09.03.03 ПИЭ</a:t>
            </a:r>
          </a:p>
        </p:txBody>
      </p:sp>
    </p:spTree>
    <p:extLst>
      <p:ext uri="{BB962C8B-B14F-4D97-AF65-F5344CB8AC3E}">
        <p14:creationId xmlns:p14="http://schemas.microsoft.com/office/powerpoint/2010/main" val="2120679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67;p15">
            <a:extLst>
              <a:ext uri="{FF2B5EF4-FFF2-40B4-BE49-F238E27FC236}">
                <a16:creationId xmlns:a16="http://schemas.microsoft.com/office/drawing/2014/main" id="{647C30F4-4984-4A1E-8FEB-6CB697A1F9C3}"/>
              </a:ext>
            </a:extLst>
          </p:cNvPr>
          <p:cNvSpPr txBox="1"/>
          <p:nvPr/>
        </p:nvSpPr>
        <p:spPr>
          <a:xfrm>
            <a:off x="3081799" y="196989"/>
            <a:ext cx="5744648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ru-RU" sz="2800" b="1" i="0" u="none" strike="noStrike" cap="none" dirty="0">
                <a:solidFill>
                  <a:schemeClr val="dk1"/>
                </a:solidFill>
                <a:latin typeface="Montserrat" pitchFamily="2" charset="0"/>
                <a:ea typeface="Montserrat Medium"/>
                <a:cs typeface="Montserrat Medium"/>
                <a:sym typeface="Montserrat Medium"/>
              </a:rPr>
              <a:t>Заключение</a:t>
            </a:r>
          </a:p>
        </p:txBody>
      </p:sp>
      <p:sp>
        <p:nvSpPr>
          <p:cNvPr id="64" name="Google Shape;106;p15">
            <a:extLst>
              <a:ext uri="{FF2B5EF4-FFF2-40B4-BE49-F238E27FC236}">
                <a16:creationId xmlns:a16="http://schemas.microsoft.com/office/drawing/2014/main" id="{E6FA9F28-7484-4CEA-930C-F06329393E14}"/>
              </a:ext>
            </a:extLst>
          </p:cNvPr>
          <p:cNvSpPr txBox="1">
            <a:spLocks/>
          </p:cNvSpPr>
          <p:nvPr/>
        </p:nvSpPr>
        <p:spPr>
          <a:xfrm>
            <a:off x="11869963" y="6481143"/>
            <a:ext cx="309233" cy="3768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2C99D833-E6EB-48ED-BF68-5E3F3F1E2E6A}" type="slidenum">
              <a:rPr lang="ru" sz="1000" smtClean="0">
                <a:latin typeface="+mj-lt"/>
                <a:ea typeface="Montserrat"/>
                <a:cs typeface="Montserrat"/>
                <a:sym typeface="Montserrat"/>
              </a:rPr>
              <a:pPr/>
              <a:t>10</a:t>
            </a:fld>
            <a:endParaRPr lang="ru" sz="1000" dirty="0">
              <a:latin typeface="+mj-lt"/>
              <a:ea typeface="Montserrat"/>
              <a:cs typeface="Montserrat"/>
              <a:sym typeface="Montserrat"/>
            </a:endParaRPr>
          </a:p>
        </p:txBody>
      </p:sp>
      <p:sp>
        <p:nvSpPr>
          <p:cNvPr id="61" name="Google Shape;161;p17">
            <a:extLst>
              <a:ext uri="{FF2B5EF4-FFF2-40B4-BE49-F238E27FC236}">
                <a16:creationId xmlns:a16="http://schemas.microsoft.com/office/drawing/2014/main" id="{5BC53A23-7010-465E-A460-B545147EE951}"/>
              </a:ext>
            </a:extLst>
          </p:cNvPr>
          <p:cNvSpPr txBox="1"/>
          <p:nvPr/>
        </p:nvSpPr>
        <p:spPr>
          <a:xfrm>
            <a:off x="625882" y="1001845"/>
            <a:ext cx="10940235" cy="323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0000" indent="-147149" algn="just">
              <a:lnSpc>
                <a:spcPct val="150000"/>
              </a:lnSpc>
              <a:buClr>
                <a:srgbClr val="0074BD"/>
              </a:buClr>
              <a:buSzPct val="100000"/>
              <a:buFont typeface="Montserrat"/>
              <a:buChar char="●"/>
            </a:pPr>
            <a:r>
              <a:rPr lang="en-US" sz="2200" dirty="0">
                <a:latin typeface="Montserrat" pitchFamily="2" charset="0"/>
                <a:ea typeface="Montserrat"/>
                <a:cs typeface="Montserrat"/>
                <a:sym typeface="Montserrat"/>
              </a:rPr>
              <a:t>Wireshark — </a:t>
            </a:r>
            <a:r>
              <a:rPr lang="ru-RU" sz="2200" dirty="0">
                <a:latin typeface="Montserrat" pitchFamily="2" charset="0"/>
                <a:ea typeface="Montserrat"/>
                <a:cs typeface="Montserrat"/>
                <a:sym typeface="Montserrat"/>
              </a:rPr>
              <a:t>мощный инструмент для анализа сетей</a:t>
            </a:r>
          </a:p>
          <a:p>
            <a:pPr marL="450000" indent="-147149" algn="just">
              <a:lnSpc>
                <a:spcPct val="150000"/>
              </a:lnSpc>
              <a:buClr>
                <a:srgbClr val="0074BD"/>
              </a:buClr>
              <a:buSzPct val="100000"/>
              <a:buFont typeface="Montserrat"/>
              <a:buChar char="●"/>
            </a:pPr>
            <a:r>
              <a:rPr lang="ru-RU" sz="2200" dirty="0">
                <a:latin typeface="Montserrat" pitchFamily="2" charset="0"/>
                <a:ea typeface="Montserrat"/>
                <a:cs typeface="Montserrat"/>
                <a:sym typeface="Montserrat"/>
              </a:rPr>
              <a:t>Бесплатный и открытый код: доступен каждому</a:t>
            </a:r>
          </a:p>
          <a:p>
            <a:pPr marL="450000" indent="-147149" algn="just">
              <a:lnSpc>
                <a:spcPct val="150000"/>
              </a:lnSpc>
              <a:buClr>
                <a:srgbClr val="0074BD"/>
              </a:buClr>
              <a:buSzPct val="100000"/>
              <a:buFont typeface="Montserrat"/>
              <a:buChar char="●"/>
            </a:pPr>
            <a:r>
              <a:rPr lang="ru-RU" sz="2200" dirty="0">
                <a:latin typeface="Montserrat" pitchFamily="2" charset="0"/>
                <a:ea typeface="Montserrat"/>
                <a:cs typeface="Montserrat"/>
                <a:sym typeface="Montserrat"/>
              </a:rPr>
              <a:t>Постоянное развитие: активное сообщество разработчиков</a:t>
            </a:r>
          </a:p>
          <a:p>
            <a:pPr marL="450000" indent="-147149" algn="just">
              <a:lnSpc>
                <a:spcPct val="150000"/>
              </a:lnSpc>
              <a:buClr>
                <a:srgbClr val="0074BD"/>
              </a:buClr>
              <a:buSzPct val="100000"/>
              <a:buFont typeface="Montserrat"/>
              <a:buChar char="●"/>
            </a:pPr>
            <a:r>
              <a:rPr lang="ru-RU" sz="2200" dirty="0">
                <a:latin typeface="Montserrat" pitchFamily="2" charset="0"/>
                <a:ea typeface="Montserrat"/>
                <a:cs typeface="Montserrat"/>
                <a:sym typeface="Montserrat"/>
              </a:rPr>
              <a:t>Идеален для </a:t>
            </a:r>
            <a:r>
              <a:rPr lang="en-US" sz="2200" dirty="0">
                <a:latin typeface="Montserrat" pitchFamily="2" charset="0"/>
                <a:ea typeface="Montserrat"/>
                <a:cs typeface="Montserrat"/>
                <a:sym typeface="Montserrat"/>
              </a:rPr>
              <a:t>Kali Linux: </a:t>
            </a:r>
            <a:r>
              <a:rPr lang="ru-RU" sz="2200" dirty="0">
                <a:latin typeface="Montserrat" pitchFamily="2" charset="0"/>
                <a:ea typeface="Montserrat"/>
                <a:cs typeface="Montserrat"/>
                <a:sym typeface="Montserrat"/>
              </a:rPr>
              <a:t>интеграция и готовность к работе</a:t>
            </a:r>
          </a:p>
          <a:p>
            <a:pPr marL="450000" indent="-147149" algn="just">
              <a:lnSpc>
                <a:spcPct val="150000"/>
              </a:lnSpc>
              <a:buClr>
                <a:srgbClr val="0074BD"/>
              </a:buClr>
              <a:buSzPct val="100000"/>
              <a:buFont typeface="Montserrat"/>
              <a:buChar char="●"/>
            </a:pPr>
            <a:r>
              <a:rPr lang="ru-RU" sz="2200" dirty="0">
                <a:latin typeface="Montserrat" pitchFamily="2" charset="0"/>
                <a:ea typeface="Montserrat"/>
                <a:cs typeface="Montserrat"/>
                <a:sym typeface="Montserrat"/>
              </a:rPr>
              <a:t>Рекомендуется для обучения: полезен как профессионалам, так и новичкам</a:t>
            </a:r>
          </a:p>
        </p:txBody>
      </p:sp>
      <p:pic>
        <p:nvPicPr>
          <p:cNvPr id="3" name="Google Shape;209;p30">
            <a:extLst>
              <a:ext uri="{FF2B5EF4-FFF2-40B4-BE49-F238E27FC236}">
                <a16:creationId xmlns:a16="http://schemas.microsoft.com/office/drawing/2014/main" id="{BEC69882-0D38-036F-BF51-201866DF50D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4471" y="6520767"/>
            <a:ext cx="302210" cy="29760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0D3F3B2-2B83-9B02-5EB6-370E3D1696E8}"/>
              </a:ext>
            </a:extLst>
          </p:cNvPr>
          <p:cNvSpPr txBox="1"/>
          <p:nvPr/>
        </p:nvSpPr>
        <p:spPr>
          <a:xfrm>
            <a:off x="426681" y="6454127"/>
            <a:ext cx="609805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  <a:t>Институт математики </a:t>
            </a:r>
            <a:b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</a:br>
            <a: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  <a:t>и компьютерных технологий</a:t>
            </a:r>
            <a:endParaRPr lang="ru-RU" sz="1100" dirty="0">
              <a:latin typeface="Montserrat" pitchFamily="2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659EA24-DEA5-864C-8BCF-E4F2C4A23A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0327" y="3859364"/>
            <a:ext cx="2968869" cy="2968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3352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Рисунок 52">
            <a:extLst>
              <a:ext uri="{FF2B5EF4-FFF2-40B4-BE49-F238E27FC236}">
                <a16:creationId xmlns:a16="http://schemas.microsoft.com/office/drawing/2014/main" id="{23B25950-86D2-41AB-997C-781F3B45E8E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3" y="0"/>
            <a:ext cx="12192002" cy="6858000"/>
          </a:xfrm>
          <a:prstGeom prst="rect">
            <a:avLst/>
          </a:prstGeom>
        </p:spPr>
      </p:pic>
      <p:sp>
        <p:nvSpPr>
          <p:cNvPr id="56" name="Google Shape;154;gb6f6fa0e72_1_0">
            <a:extLst>
              <a:ext uri="{FF2B5EF4-FFF2-40B4-BE49-F238E27FC236}">
                <a16:creationId xmlns:a16="http://schemas.microsoft.com/office/drawing/2014/main" id="{8D821B33-E5C9-4CB2-A886-A929CBF93160}"/>
              </a:ext>
            </a:extLst>
          </p:cNvPr>
          <p:cNvSpPr/>
          <p:nvPr/>
        </p:nvSpPr>
        <p:spPr>
          <a:xfrm rot="5400000">
            <a:off x="3467097" y="-162518"/>
            <a:ext cx="1133475" cy="8067679"/>
          </a:xfrm>
          <a:prstGeom prst="rect">
            <a:avLst/>
          </a:prstGeom>
          <a:solidFill>
            <a:srgbClr val="023A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Прямоугольник 57">
            <a:extLst>
              <a:ext uri="{FF2B5EF4-FFF2-40B4-BE49-F238E27FC236}">
                <a16:creationId xmlns:a16="http://schemas.microsoft.com/office/drawing/2014/main" id="{89755244-E690-4F68-8958-D1125360DB46}"/>
              </a:ext>
            </a:extLst>
          </p:cNvPr>
          <p:cNvSpPr/>
          <p:nvPr/>
        </p:nvSpPr>
        <p:spPr>
          <a:xfrm>
            <a:off x="671127" y="3528785"/>
            <a:ext cx="873004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ru-RU" sz="3600" b="1" dirty="0">
                <a:solidFill>
                  <a:schemeClr val="bg1"/>
                </a:solidFill>
                <a:latin typeface="Montserrat" panose="00000500000000000000" pitchFamily="2" charset="-52"/>
                <a:ea typeface="Roboto" pitchFamily="2" charset="0"/>
                <a:sym typeface="Calibri"/>
              </a:rPr>
              <a:t>СПАСИБО ЗА ВНИМАНИЕ!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BDC8EF9-465A-48F1-9374-C6DBE96FE6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17436" y="3304583"/>
            <a:ext cx="1358334" cy="84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8676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67;p15">
            <a:extLst>
              <a:ext uri="{FF2B5EF4-FFF2-40B4-BE49-F238E27FC236}">
                <a16:creationId xmlns:a16="http://schemas.microsoft.com/office/drawing/2014/main" id="{647C30F4-4984-4A1E-8FEB-6CB697A1F9C3}"/>
              </a:ext>
            </a:extLst>
          </p:cNvPr>
          <p:cNvSpPr txBox="1"/>
          <p:nvPr/>
        </p:nvSpPr>
        <p:spPr>
          <a:xfrm>
            <a:off x="3460602" y="191307"/>
            <a:ext cx="5270791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ru-RU" sz="2400" b="1" i="0" u="none" strike="noStrike" cap="none" dirty="0">
                <a:solidFill>
                  <a:schemeClr val="dk1"/>
                </a:solidFill>
                <a:latin typeface="Montserrat" pitchFamily="2" charset="0"/>
                <a:ea typeface="Montserrat Medium"/>
                <a:cs typeface="Montserrat Medium"/>
                <a:sym typeface="Montserrat Medium"/>
              </a:rPr>
              <a:t>Что </a:t>
            </a:r>
            <a:r>
              <a:rPr lang="ru-RU" sz="2800" b="1" i="0" u="none" strike="noStrike" cap="none" dirty="0">
                <a:solidFill>
                  <a:schemeClr val="dk1"/>
                </a:solidFill>
                <a:latin typeface="Montserrat" pitchFamily="2" charset="0"/>
                <a:ea typeface="Montserrat Medium"/>
                <a:cs typeface="Montserrat Medium"/>
                <a:sym typeface="Montserrat Medium"/>
              </a:rPr>
              <a:t>такое</a:t>
            </a:r>
            <a:r>
              <a:rPr lang="ru-RU" sz="2400" b="1" i="0" u="none" strike="noStrike" cap="none" dirty="0">
                <a:solidFill>
                  <a:schemeClr val="dk1"/>
                </a:solidFill>
                <a:latin typeface="Montserrat" pitchFamily="2" charset="0"/>
                <a:ea typeface="Montserrat Medium"/>
                <a:cs typeface="Montserrat Medium"/>
                <a:sym typeface="Montserrat Medium"/>
              </a:rPr>
              <a:t> </a:t>
            </a:r>
            <a:r>
              <a:rPr lang="en-US" sz="2400" b="1" i="0" u="none" strike="noStrike" cap="none" dirty="0">
                <a:solidFill>
                  <a:schemeClr val="dk1"/>
                </a:solidFill>
                <a:latin typeface="Montserrat" pitchFamily="2" charset="0"/>
                <a:ea typeface="Montserrat Medium"/>
                <a:cs typeface="Montserrat Medium"/>
                <a:sym typeface="Montserrat Medium"/>
              </a:rPr>
              <a:t>Wireshark?</a:t>
            </a:r>
            <a:endParaRPr sz="2400" b="1" i="0" u="none" strike="noStrike" cap="none" dirty="0">
              <a:solidFill>
                <a:schemeClr val="dk1"/>
              </a:solidFill>
              <a:latin typeface="Montserrat" pitchFamily="2" charset="0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64" name="Google Shape;106;p15">
            <a:extLst>
              <a:ext uri="{FF2B5EF4-FFF2-40B4-BE49-F238E27FC236}">
                <a16:creationId xmlns:a16="http://schemas.microsoft.com/office/drawing/2014/main" id="{E6FA9F28-7484-4CEA-930C-F06329393E14}"/>
              </a:ext>
            </a:extLst>
          </p:cNvPr>
          <p:cNvSpPr txBox="1">
            <a:spLocks/>
          </p:cNvSpPr>
          <p:nvPr/>
        </p:nvSpPr>
        <p:spPr>
          <a:xfrm>
            <a:off x="11869963" y="6481143"/>
            <a:ext cx="309233" cy="3768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2C99D833-E6EB-48ED-BF68-5E3F3F1E2E6A}" type="slidenum">
              <a:rPr lang="ru" sz="1000" smtClean="0">
                <a:latin typeface="+mj-lt"/>
                <a:ea typeface="Montserrat"/>
                <a:cs typeface="Montserrat"/>
                <a:sym typeface="Montserrat"/>
              </a:rPr>
              <a:pPr/>
              <a:t>2</a:t>
            </a:fld>
            <a:endParaRPr lang="ru" sz="1000" dirty="0">
              <a:latin typeface="+mj-lt"/>
              <a:ea typeface="Montserrat"/>
              <a:cs typeface="Montserrat"/>
              <a:sym typeface="Montserrat"/>
            </a:endParaRPr>
          </a:p>
        </p:txBody>
      </p:sp>
      <p:pic>
        <p:nvPicPr>
          <p:cNvPr id="3" name="Google Shape;209;p30">
            <a:extLst>
              <a:ext uri="{FF2B5EF4-FFF2-40B4-BE49-F238E27FC236}">
                <a16:creationId xmlns:a16="http://schemas.microsoft.com/office/drawing/2014/main" id="{BEC69882-0D38-036F-BF51-201866DF50D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4471" y="6520767"/>
            <a:ext cx="302210" cy="29760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0D3F3B2-2B83-9B02-5EB6-370E3D1696E8}"/>
              </a:ext>
            </a:extLst>
          </p:cNvPr>
          <p:cNvSpPr txBox="1"/>
          <p:nvPr/>
        </p:nvSpPr>
        <p:spPr>
          <a:xfrm>
            <a:off x="426681" y="6454127"/>
            <a:ext cx="609805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  <a:t>Институт математики </a:t>
            </a:r>
            <a:b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</a:br>
            <a: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  <a:t>и компьютерных технологий</a:t>
            </a:r>
            <a:endParaRPr lang="ru-RU" sz="1100" dirty="0">
              <a:latin typeface="Montserrat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8FD435-A619-658B-9770-BB20910CB451}"/>
              </a:ext>
            </a:extLst>
          </p:cNvPr>
          <p:cNvSpPr txBox="1"/>
          <p:nvPr/>
        </p:nvSpPr>
        <p:spPr>
          <a:xfrm>
            <a:off x="981693" y="806830"/>
            <a:ext cx="9437299" cy="44473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300" dirty="0">
                <a:latin typeface="Montserrat" panose="00000500000000000000" pitchFamily="2" charset="-52"/>
                <a:ea typeface="Times New Roman" panose="02020603050405020304" pitchFamily="18" charset="0"/>
              </a:rPr>
              <a:t>Анализатор сетевого трафика с открытым исходным кодом</a:t>
            </a:r>
          </a:p>
          <a:p>
            <a:pPr marL="285750" indent="-28575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300" dirty="0">
                <a:latin typeface="Montserrat" panose="00000500000000000000" pitchFamily="2" charset="-52"/>
                <a:ea typeface="Times New Roman" panose="02020603050405020304" pitchFamily="18" charset="0"/>
              </a:rPr>
              <a:t>Позволяет перехватывать и просматривать данные в реальном времени</a:t>
            </a:r>
          </a:p>
          <a:p>
            <a:pPr marL="285750" indent="-28575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300" dirty="0">
                <a:latin typeface="Montserrat" panose="00000500000000000000" pitchFamily="2" charset="-52"/>
                <a:ea typeface="Times New Roman" panose="02020603050405020304" pitchFamily="18" charset="0"/>
              </a:rPr>
              <a:t>Поддерживает более 2000 сетевых протоколов</a:t>
            </a:r>
          </a:p>
          <a:p>
            <a:pPr marL="285750" indent="-28575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300" dirty="0">
                <a:latin typeface="Montserrat" panose="00000500000000000000" pitchFamily="2" charset="-52"/>
                <a:ea typeface="Times New Roman" panose="02020603050405020304" pitchFamily="18" charset="0"/>
              </a:rPr>
              <a:t>Кроссплатформенность: работает на </a:t>
            </a:r>
            <a:r>
              <a:rPr lang="en-US" sz="2300" dirty="0">
                <a:latin typeface="Montserrat" panose="00000500000000000000" pitchFamily="2" charset="-52"/>
                <a:ea typeface="Times New Roman" panose="02020603050405020304" pitchFamily="18" charset="0"/>
              </a:rPr>
              <a:t>Windows, macOS, Linux</a:t>
            </a:r>
          </a:p>
          <a:p>
            <a:pPr marL="285750" indent="-28575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300" dirty="0">
                <a:latin typeface="Montserrat" panose="00000500000000000000" pitchFamily="2" charset="-52"/>
                <a:ea typeface="Times New Roman" panose="02020603050405020304" pitchFamily="18" charset="0"/>
              </a:rPr>
              <a:t>Интуитивный интерфейс для удобной навигации по пакетам</a:t>
            </a:r>
          </a:p>
          <a:p>
            <a:pPr marL="285750" indent="-28575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300" dirty="0">
                <a:latin typeface="Montserrat" panose="00000500000000000000" pitchFamily="2" charset="-52"/>
                <a:ea typeface="Times New Roman" panose="02020603050405020304" pitchFamily="18" charset="0"/>
              </a:rPr>
              <a:t>Возможность  </a:t>
            </a:r>
          </a:p>
          <a:p>
            <a:pPr marL="285750" indent="-28575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300" dirty="0">
                <a:latin typeface="Montserrat" panose="00000500000000000000" pitchFamily="2" charset="-52"/>
                <a:ea typeface="Times New Roman" panose="02020603050405020304" pitchFamily="18" charset="0"/>
              </a:rPr>
              <a:t>Расширяется с помощью скриптов и плагинов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4B419BC-97CB-A643-A61E-7DD313919FF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60" t="29098" r="11395" b="34229"/>
          <a:stretch/>
        </p:blipFill>
        <p:spPr>
          <a:xfrm>
            <a:off x="7308053" y="5546589"/>
            <a:ext cx="4085714" cy="1120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0837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67;p15">
            <a:extLst>
              <a:ext uri="{FF2B5EF4-FFF2-40B4-BE49-F238E27FC236}">
                <a16:creationId xmlns:a16="http://schemas.microsoft.com/office/drawing/2014/main" id="{647C30F4-4984-4A1E-8FEB-6CB697A1F9C3}"/>
              </a:ext>
            </a:extLst>
          </p:cNvPr>
          <p:cNvSpPr txBox="1"/>
          <p:nvPr/>
        </p:nvSpPr>
        <p:spPr>
          <a:xfrm>
            <a:off x="3893405" y="147361"/>
            <a:ext cx="4121436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ru-RU" sz="2800" b="1" i="0" u="none" strike="noStrike" cap="none" dirty="0">
                <a:solidFill>
                  <a:schemeClr val="dk1"/>
                </a:solidFill>
                <a:latin typeface="Montserrat" pitchFamily="2" charset="0"/>
                <a:ea typeface="Montserrat Medium"/>
                <a:cs typeface="Montserrat Medium"/>
                <a:sym typeface="Montserrat Medium"/>
              </a:rPr>
              <a:t>Немного истории</a:t>
            </a:r>
            <a:endParaRPr sz="2800" b="1" i="0" u="none" strike="noStrike" cap="none" dirty="0">
              <a:solidFill>
                <a:schemeClr val="dk1"/>
              </a:solidFill>
              <a:latin typeface="Montserrat" pitchFamily="2" charset="0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64" name="Google Shape;106;p15">
            <a:extLst>
              <a:ext uri="{FF2B5EF4-FFF2-40B4-BE49-F238E27FC236}">
                <a16:creationId xmlns:a16="http://schemas.microsoft.com/office/drawing/2014/main" id="{E6FA9F28-7484-4CEA-930C-F06329393E14}"/>
              </a:ext>
            </a:extLst>
          </p:cNvPr>
          <p:cNvSpPr txBox="1">
            <a:spLocks/>
          </p:cNvSpPr>
          <p:nvPr/>
        </p:nvSpPr>
        <p:spPr>
          <a:xfrm>
            <a:off x="11869963" y="6481143"/>
            <a:ext cx="309233" cy="3768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2C99D833-E6EB-48ED-BF68-5E3F3F1E2E6A}" type="slidenum">
              <a:rPr lang="ru" sz="1000" smtClean="0">
                <a:latin typeface="+mj-lt"/>
                <a:ea typeface="Montserrat"/>
                <a:cs typeface="Montserrat"/>
                <a:sym typeface="Montserrat"/>
              </a:rPr>
              <a:pPr/>
              <a:t>3</a:t>
            </a:fld>
            <a:endParaRPr lang="ru" sz="1000" dirty="0">
              <a:latin typeface="+mj-lt"/>
              <a:ea typeface="Montserrat"/>
              <a:cs typeface="Montserrat"/>
              <a:sym typeface="Montserrat"/>
            </a:endParaRPr>
          </a:p>
        </p:txBody>
      </p:sp>
      <p:sp>
        <p:nvSpPr>
          <p:cNvPr id="61" name="Google Shape;161;p17">
            <a:extLst>
              <a:ext uri="{FF2B5EF4-FFF2-40B4-BE49-F238E27FC236}">
                <a16:creationId xmlns:a16="http://schemas.microsoft.com/office/drawing/2014/main" id="{5BC53A23-7010-465E-A460-B545147EE951}"/>
              </a:ext>
            </a:extLst>
          </p:cNvPr>
          <p:cNvSpPr txBox="1"/>
          <p:nvPr/>
        </p:nvSpPr>
        <p:spPr>
          <a:xfrm>
            <a:off x="467644" y="1331297"/>
            <a:ext cx="4989600" cy="2831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lvl="0" indent="-285750" algn="just">
              <a:spcAft>
                <a:spcPts val="6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ru-RU" sz="1900" dirty="0">
                <a:effectLst/>
                <a:latin typeface="Montserrat" panose="00000500000000000000" pitchFamily="2" charset="-52"/>
                <a:ea typeface="Times New Roman" panose="02020603050405020304" pitchFamily="18" charset="0"/>
              </a:rPr>
              <a:t>Создан в 1998 году </a:t>
            </a:r>
            <a:r>
              <a:rPr lang="ru-RU" sz="1900" dirty="0" err="1">
                <a:effectLst/>
                <a:latin typeface="Montserrat" panose="00000500000000000000" pitchFamily="2" charset="-52"/>
                <a:ea typeface="Times New Roman" panose="02020603050405020304" pitchFamily="18" charset="0"/>
              </a:rPr>
              <a:t>Джеральдом</a:t>
            </a:r>
            <a:r>
              <a:rPr lang="ru-RU" sz="1900" dirty="0">
                <a:effectLst/>
                <a:latin typeface="Montserrat" panose="00000500000000000000" pitchFamily="2" charset="-52"/>
                <a:ea typeface="Times New Roman" panose="02020603050405020304" pitchFamily="18" charset="0"/>
              </a:rPr>
              <a:t> </a:t>
            </a:r>
            <a:r>
              <a:rPr lang="ru-RU" sz="1900" dirty="0" err="1">
                <a:effectLst/>
                <a:latin typeface="Montserrat" panose="00000500000000000000" pitchFamily="2" charset="-52"/>
                <a:ea typeface="Times New Roman" panose="02020603050405020304" pitchFamily="18" charset="0"/>
              </a:rPr>
              <a:t>Комбсом</a:t>
            </a:r>
            <a:endParaRPr lang="ru-RU" sz="1900" dirty="0">
              <a:effectLst/>
              <a:latin typeface="Montserrat" panose="00000500000000000000" pitchFamily="2" charset="-52"/>
              <a:ea typeface="Times New Roman" panose="02020603050405020304" pitchFamily="18" charset="0"/>
            </a:endParaRPr>
          </a:p>
          <a:p>
            <a:pPr marL="285750" lvl="0" indent="-285750" algn="just">
              <a:spcAft>
                <a:spcPts val="6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ru-RU" sz="1900" dirty="0">
                <a:effectLst/>
                <a:latin typeface="Montserrat" panose="00000500000000000000" pitchFamily="2" charset="-52"/>
                <a:ea typeface="Times New Roman" panose="02020603050405020304" pitchFamily="18" charset="0"/>
              </a:rPr>
              <a:t>Активное участие сообщества в развитии проекта</a:t>
            </a:r>
          </a:p>
          <a:p>
            <a:pPr marL="285750" lvl="0" indent="-285750" algn="just">
              <a:spcAft>
                <a:spcPts val="6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ru-RU" sz="1900" dirty="0">
                <a:effectLst/>
                <a:latin typeface="Montserrat" panose="00000500000000000000" pitchFamily="2" charset="-52"/>
                <a:ea typeface="Times New Roman" panose="02020603050405020304" pitchFamily="18" charset="0"/>
              </a:rPr>
              <a:t>Переведен на множество языков, включая русский</a:t>
            </a:r>
          </a:p>
          <a:p>
            <a:pPr marL="285750" lvl="0" indent="-285750" algn="just">
              <a:spcAft>
                <a:spcPts val="6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ru-RU" sz="1900" dirty="0">
                <a:effectLst/>
                <a:latin typeface="Montserrat" panose="00000500000000000000" pitchFamily="2" charset="-52"/>
                <a:ea typeface="Times New Roman" panose="02020603050405020304" pitchFamily="18" charset="0"/>
              </a:rPr>
              <a:t>Используется в образовательных программах и сертификациях</a:t>
            </a:r>
          </a:p>
        </p:txBody>
      </p:sp>
      <p:sp>
        <p:nvSpPr>
          <p:cNvPr id="63" name="Google Shape;157;p17">
            <a:extLst>
              <a:ext uri="{FF2B5EF4-FFF2-40B4-BE49-F238E27FC236}">
                <a16:creationId xmlns:a16="http://schemas.microsoft.com/office/drawing/2014/main" id="{ADE659F1-CA15-4B42-9277-50686A2E957D}"/>
              </a:ext>
            </a:extLst>
          </p:cNvPr>
          <p:cNvSpPr/>
          <p:nvPr/>
        </p:nvSpPr>
        <p:spPr>
          <a:xfrm>
            <a:off x="467644" y="952536"/>
            <a:ext cx="4546604" cy="562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>
              <a:buSzPts val="1400"/>
            </a:pPr>
            <a:r>
              <a:rPr lang="ru-RU" b="1" dirty="0">
                <a:solidFill>
                  <a:srgbClr val="3C90DC"/>
                </a:solidFill>
                <a:latin typeface="Montserrat" pitchFamily="2" charset="0"/>
                <a:ea typeface="Montserrat"/>
                <a:cs typeface="Montserrat"/>
                <a:sym typeface="Montserrat"/>
              </a:rPr>
              <a:t>Автор</a:t>
            </a:r>
          </a:p>
        </p:txBody>
      </p:sp>
      <p:sp>
        <p:nvSpPr>
          <p:cNvPr id="67" name="Google Shape;161;p17">
            <a:extLst>
              <a:ext uri="{FF2B5EF4-FFF2-40B4-BE49-F238E27FC236}">
                <a16:creationId xmlns:a16="http://schemas.microsoft.com/office/drawing/2014/main" id="{DD5BA1F2-2DC2-4B6C-9380-866670FC302D}"/>
              </a:ext>
            </a:extLst>
          </p:cNvPr>
          <p:cNvSpPr txBox="1"/>
          <p:nvPr/>
        </p:nvSpPr>
        <p:spPr>
          <a:xfrm>
            <a:off x="6510810" y="1331297"/>
            <a:ext cx="4989600" cy="1215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lvl="0" indent="-285750" algn="just">
              <a:spcAft>
                <a:spcPts val="6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ru-RU" sz="1900" dirty="0">
                <a:effectLst/>
                <a:latin typeface="Montserrat" panose="00000500000000000000" pitchFamily="2" charset="-52"/>
                <a:ea typeface="Times New Roman" panose="02020603050405020304" pitchFamily="18" charset="0"/>
              </a:rPr>
              <a:t>Изначально назывался </a:t>
            </a:r>
            <a:r>
              <a:rPr lang="en-US" sz="1900" dirty="0">
                <a:effectLst/>
                <a:latin typeface="Montserrat" panose="00000500000000000000" pitchFamily="2" charset="-52"/>
                <a:ea typeface="Times New Roman" panose="02020603050405020304" pitchFamily="18" charset="0"/>
              </a:rPr>
              <a:t>Ethereal</a:t>
            </a:r>
          </a:p>
          <a:p>
            <a:pPr marL="285750" lvl="0" indent="-285750" algn="just">
              <a:spcAft>
                <a:spcPts val="6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ru-RU" sz="1900" dirty="0">
                <a:effectLst/>
                <a:latin typeface="Montserrat" panose="00000500000000000000" pitchFamily="2" charset="-52"/>
                <a:ea typeface="Times New Roman" panose="02020603050405020304" pitchFamily="18" charset="0"/>
              </a:rPr>
              <a:t>Переименован в </a:t>
            </a:r>
            <a:r>
              <a:rPr lang="en-US" sz="1900" dirty="0">
                <a:effectLst/>
                <a:latin typeface="Montserrat" panose="00000500000000000000" pitchFamily="2" charset="-52"/>
                <a:ea typeface="Times New Roman" panose="02020603050405020304" pitchFamily="18" charset="0"/>
              </a:rPr>
              <a:t>Wireshark </a:t>
            </a:r>
            <a:r>
              <a:rPr lang="ru-RU" sz="1900" dirty="0">
                <a:effectLst/>
                <a:latin typeface="Montserrat" panose="00000500000000000000" pitchFamily="2" charset="-52"/>
                <a:ea typeface="Times New Roman" panose="02020603050405020304" pitchFamily="18" charset="0"/>
              </a:rPr>
              <a:t>в 2006 году из-за юридических причин</a:t>
            </a:r>
          </a:p>
        </p:txBody>
      </p:sp>
      <p:sp>
        <p:nvSpPr>
          <p:cNvPr id="68" name="Google Shape;157;p17">
            <a:extLst>
              <a:ext uri="{FF2B5EF4-FFF2-40B4-BE49-F238E27FC236}">
                <a16:creationId xmlns:a16="http://schemas.microsoft.com/office/drawing/2014/main" id="{21B4D64B-0AC6-4F87-81EB-71353970C804}"/>
              </a:ext>
            </a:extLst>
          </p:cNvPr>
          <p:cNvSpPr/>
          <p:nvPr/>
        </p:nvSpPr>
        <p:spPr>
          <a:xfrm>
            <a:off x="6510810" y="926851"/>
            <a:ext cx="4546605" cy="312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>
              <a:buSzPts val="1400"/>
            </a:pPr>
            <a:r>
              <a:rPr lang="ru-RU" b="1" dirty="0">
                <a:solidFill>
                  <a:srgbClr val="3C90DC"/>
                </a:solidFill>
                <a:latin typeface="Montserrat" pitchFamily="2" charset="0"/>
                <a:ea typeface="Montserrat"/>
                <a:cs typeface="Montserrat"/>
                <a:sym typeface="Montserrat"/>
              </a:rPr>
              <a:t>Изначальная версия</a:t>
            </a:r>
          </a:p>
        </p:txBody>
      </p:sp>
      <p:cxnSp>
        <p:nvCxnSpPr>
          <p:cNvPr id="71" name="Google Shape;125;p16">
            <a:extLst>
              <a:ext uri="{FF2B5EF4-FFF2-40B4-BE49-F238E27FC236}">
                <a16:creationId xmlns:a16="http://schemas.microsoft.com/office/drawing/2014/main" id="{0055BC47-01BF-4272-8F0A-423B580A7F8B}"/>
              </a:ext>
            </a:extLst>
          </p:cNvPr>
          <p:cNvCxnSpPr>
            <a:cxnSpLocks/>
          </p:cNvCxnSpPr>
          <p:nvPr/>
        </p:nvCxnSpPr>
        <p:spPr>
          <a:xfrm>
            <a:off x="5954123" y="1598258"/>
            <a:ext cx="0" cy="4882885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sm" len="sm"/>
            <a:tailEnd type="none" w="sm" len="sm"/>
          </a:ln>
        </p:spPr>
      </p:cxnSp>
      <p:pic>
        <p:nvPicPr>
          <p:cNvPr id="2050" name="Picture 2">
            <a:extLst>
              <a:ext uri="{FF2B5EF4-FFF2-40B4-BE49-F238E27FC236}">
                <a16:creationId xmlns:a16="http://schemas.microsoft.com/office/drawing/2014/main" id="{BBFAE8F5-B472-6C4B-85B5-C378B6F8CD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2043" y="4162811"/>
            <a:ext cx="2340802" cy="2340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EF91654-29D7-6245-A99E-DECE4AB7CC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8152" y="2843396"/>
            <a:ext cx="4842258" cy="3637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7760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67;p15">
            <a:extLst>
              <a:ext uri="{FF2B5EF4-FFF2-40B4-BE49-F238E27FC236}">
                <a16:creationId xmlns:a16="http://schemas.microsoft.com/office/drawing/2014/main" id="{647C30F4-4984-4A1E-8FEB-6CB697A1F9C3}"/>
              </a:ext>
            </a:extLst>
          </p:cNvPr>
          <p:cNvSpPr txBox="1"/>
          <p:nvPr/>
        </p:nvSpPr>
        <p:spPr>
          <a:xfrm>
            <a:off x="3223675" y="207149"/>
            <a:ext cx="5744648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ru-RU" sz="2800" b="1" i="0" u="none" strike="noStrike" cap="none" dirty="0">
                <a:solidFill>
                  <a:schemeClr val="dk1"/>
                </a:solidFill>
                <a:latin typeface="Montserrat" pitchFamily="2" charset="0"/>
                <a:ea typeface="Montserrat Medium"/>
                <a:cs typeface="Montserrat Medium"/>
                <a:sym typeface="Montserrat Medium"/>
              </a:rPr>
              <a:t>Ключевые возможности</a:t>
            </a:r>
          </a:p>
        </p:txBody>
      </p:sp>
      <p:sp>
        <p:nvSpPr>
          <p:cNvPr id="64" name="Google Shape;106;p15">
            <a:extLst>
              <a:ext uri="{FF2B5EF4-FFF2-40B4-BE49-F238E27FC236}">
                <a16:creationId xmlns:a16="http://schemas.microsoft.com/office/drawing/2014/main" id="{E6FA9F28-7484-4CEA-930C-F06329393E14}"/>
              </a:ext>
            </a:extLst>
          </p:cNvPr>
          <p:cNvSpPr txBox="1">
            <a:spLocks/>
          </p:cNvSpPr>
          <p:nvPr/>
        </p:nvSpPr>
        <p:spPr>
          <a:xfrm>
            <a:off x="11869963" y="6481143"/>
            <a:ext cx="309233" cy="3768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2C99D833-E6EB-48ED-BF68-5E3F3F1E2E6A}" type="slidenum">
              <a:rPr lang="ru" sz="1000" smtClean="0">
                <a:latin typeface="+mj-lt"/>
                <a:ea typeface="Montserrat"/>
                <a:cs typeface="Montserrat"/>
                <a:sym typeface="Montserrat"/>
              </a:rPr>
              <a:pPr/>
              <a:t>4</a:t>
            </a:fld>
            <a:endParaRPr lang="ru" sz="1000" dirty="0">
              <a:latin typeface="+mj-lt"/>
              <a:ea typeface="Montserrat"/>
              <a:cs typeface="Montserrat"/>
              <a:sym typeface="Montserrat"/>
            </a:endParaRPr>
          </a:p>
        </p:txBody>
      </p:sp>
      <p:sp>
        <p:nvSpPr>
          <p:cNvPr id="61" name="Google Shape;161;p17">
            <a:extLst>
              <a:ext uri="{FF2B5EF4-FFF2-40B4-BE49-F238E27FC236}">
                <a16:creationId xmlns:a16="http://schemas.microsoft.com/office/drawing/2014/main" id="{5BC53A23-7010-465E-A460-B545147EE951}"/>
              </a:ext>
            </a:extLst>
          </p:cNvPr>
          <p:cNvSpPr txBox="1"/>
          <p:nvPr/>
        </p:nvSpPr>
        <p:spPr>
          <a:xfrm>
            <a:off x="625881" y="1051441"/>
            <a:ext cx="10940235" cy="47551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0000" indent="-147149" algn="just">
              <a:lnSpc>
                <a:spcPct val="150000"/>
              </a:lnSpc>
              <a:buClr>
                <a:srgbClr val="0074BD"/>
              </a:buClr>
              <a:buSzPct val="100000"/>
              <a:buFont typeface="Montserrat"/>
              <a:buChar char="●"/>
            </a:pPr>
            <a:r>
              <a:rPr lang="ru-RU" sz="2200" dirty="0">
                <a:latin typeface="Montserrat" pitchFamily="2" charset="0"/>
                <a:ea typeface="Montserrat"/>
                <a:cs typeface="Montserrat"/>
                <a:sym typeface="Montserrat"/>
              </a:rPr>
              <a:t>Перехват трафика: в реальном времени или из сохраненных файлов</a:t>
            </a:r>
          </a:p>
          <a:p>
            <a:pPr marL="450000" indent="-147149" algn="just">
              <a:lnSpc>
                <a:spcPct val="150000"/>
              </a:lnSpc>
              <a:buClr>
                <a:srgbClr val="0074BD"/>
              </a:buClr>
              <a:buSzPct val="100000"/>
              <a:buFont typeface="Montserrat"/>
              <a:buChar char="●"/>
            </a:pPr>
            <a:r>
              <a:rPr lang="ru-RU" sz="2200" dirty="0">
                <a:latin typeface="Montserrat" pitchFamily="2" charset="0"/>
                <a:ea typeface="Montserrat"/>
                <a:cs typeface="Montserrat"/>
                <a:sym typeface="Montserrat"/>
              </a:rPr>
              <a:t>Глубокий анализ пакетов: подробный просмотр каждого слоя</a:t>
            </a:r>
          </a:p>
          <a:p>
            <a:pPr marL="450000" indent="-147149" algn="just">
              <a:lnSpc>
                <a:spcPct val="150000"/>
              </a:lnSpc>
              <a:buClr>
                <a:srgbClr val="0074BD"/>
              </a:buClr>
              <a:buSzPct val="100000"/>
              <a:buFont typeface="Montserrat"/>
              <a:buChar char="●"/>
            </a:pPr>
            <a:r>
              <a:rPr lang="ru-RU" sz="2200" dirty="0">
                <a:latin typeface="Montserrat" pitchFamily="2" charset="0"/>
                <a:ea typeface="Montserrat"/>
                <a:cs typeface="Montserrat"/>
                <a:sym typeface="Montserrat"/>
              </a:rPr>
              <a:t>Фильтрация пакетов: мощные фильтры для выделения нужных данных</a:t>
            </a:r>
          </a:p>
          <a:p>
            <a:pPr marL="450000" indent="-147149" algn="just">
              <a:lnSpc>
                <a:spcPct val="150000"/>
              </a:lnSpc>
              <a:buClr>
                <a:srgbClr val="0074BD"/>
              </a:buClr>
              <a:buSzPct val="100000"/>
              <a:buFont typeface="Montserrat"/>
              <a:buChar char="●"/>
            </a:pPr>
            <a:r>
              <a:rPr lang="ru-RU" sz="2200" dirty="0">
                <a:latin typeface="Montserrat" pitchFamily="2" charset="0"/>
                <a:ea typeface="Montserrat"/>
                <a:cs typeface="Montserrat"/>
                <a:sym typeface="Montserrat"/>
              </a:rPr>
              <a:t>Декодирование протоколов: поддержка множества протоколов</a:t>
            </a:r>
          </a:p>
          <a:p>
            <a:pPr marL="450000" indent="-147149" algn="just">
              <a:lnSpc>
                <a:spcPct val="150000"/>
              </a:lnSpc>
              <a:buClr>
                <a:srgbClr val="0074BD"/>
              </a:buClr>
              <a:buSzPct val="100000"/>
              <a:buFont typeface="Montserrat"/>
              <a:buChar char="●"/>
            </a:pPr>
            <a:r>
              <a:rPr lang="ru-RU" sz="2200" dirty="0">
                <a:latin typeface="Montserrat" pitchFamily="2" charset="0"/>
                <a:ea typeface="Montserrat"/>
                <a:cs typeface="Montserrat"/>
                <a:sym typeface="Montserrat"/>
              </a:rPr>
              <a:t>Экспорт данных: в различные форматы (</a:t>
            </a:r>
            <a:r>
              <a:rPr lang="en-US" sz="2200" dirty="0">
                <a:latin typeface="Montserrat" pitchFamily="2" charset="0"/>
                <a:ea typeface="Montserrat"/>
                <a:cs typeface="Montserrat"/>
                <a:sym typeface="Montserrat"/>
              </a:rPr>
              <a:t>CSV, XML, JSON)</a:t>
            </a:r>
          </a:p>
          <a:p>
            <a:pPr marL="450000" indent="-147149" algn="just">
              <a:lnSpc>
                <a:spcPct val="150000"/>
              </a:lnSpc>
              <a:buClr>
                <a:srgbClr val="0074BD"/>
              </a:buClr>
              <a:buSzPct val="100000"/>
              <a:buFont typeface="Montserrat"/>
              <a:buChar char="●"/>
            </a:pPr>
            <a:r>
              <a:rPr lang="ru-RU" sz="2200" dirty="0">
                <a:latin typeface="Montserrat" pitchFamily="2" charset="0"/>
                <a:ea typeface="Montserrat"/>
                <a:cs typeface="Montserrat"/>
                <a:sym typeface="Montserrat"/>
              </a:rPr>
              <a:t>Анализ </a:t>
            </a:r>
            <a:r>
              <a:rPr lang="en-US" sz="2200" dirty="0">
                <a:latin typeface="Montserrat" pitchFamily="2" charset="0"/>
                <a:ea typeface="Montserrat"/>
                <a:cs typeface="Montserrat"/>
                <a:sym typeface="Montserrat"/>
              </a:rPr>
              <a:t>VoIP </a:t>
            </a:r>
            <a:r>
              <a:rPr lang="ru-RU" sz="2200" dirty="0">
                <a:latin typeface="Montserrat" pitchFamily="2" charset="0"/>
                <a:ea typeface="Montserrat"/>
                <a:cs typeface="Montserrat"/>
                <a:sym typeface="Montserrat"/>
              </a:rPr>
              <a:t>и мультимедиа: специализированные функции</a:t>
            </a:r>
          </a:p>
          <a:p>
            <a:pPr marL="450000" indent="-147149" algn="just">
              <a:lnSpc>
                <a:spcPct val="150000"/>
              </a:lnSpc>
              <a:buClr>
                <a:srgbClr val="0074BD"/>
              </a:buClr>
              <a:buSzPct val="100000"/>
              <a:buFont typeface="Montserrat"/>
              <a:buChar char="●"/>
            </a:pPr>
            <a:r>
              <a:rPr lang="ru-RU" sz="2200" dirty="0">
                <a:latin typeface="Montserrat" pitchFamily="2" charset="0"/>
                <a:ea typeface="Montserrat"/>
                <a:cs typeface="Montserrat"/>
                <a:sym typeface="Montserrat"/>
              </a:rPr>
              <a:t>Расширяемость: поддержка плагинов и скриптов на </a:t>
            </a:r>
            <a:r>
              <a:rPr lang="en-US" sz="2200" dirty="0">
                <a:latin typeface="Montserrat" pitchFamily="2" charset="0"/>
                <a:ea typeface="Montserrat"/>
                <a:cs typeface="Montserrat"/>
                <a:sym typeface="Montserrat"/>
              </a:rPr>
              <a:t>Lua</a:t>
            </a:r>
          </a:p>
          <a:p>
            <a:pPr marL="450000" indent="-147149" algn="just">
              <a:lnSpc>
                <a:spcPct val="150000"/>
              </a:lnSpc>
              <a:buClr>
                <a:srgbClr val="0074BD"/>
              </a:buClr>
              <a:buSzPct val="100000"/>
              <a:buFont typeface="Montserrat"/>
              <a:buChar char="●"/>
            </a:pPr>
            <a:r>
              <a:rPr lang="ru-RU" sz="2200" dirty="0">
                <a:latin typeface="Montserrat" pitchFamily="2" charset="0"/>
                <a:ea typeface="Montserrat"/>
                <a:cs typeface="Montserrat"/>
                <a:sym typeface="Montserrat"/>
              </a:rPr>
              <a:t>Цветовое кодирование: настраиваемые правила для визуализации</a:t>
            </a:r>
          </a:p>
        </p:txBody>
      </p:sp>
      <p:pic>
        <p:nvPicPr>
          <p:cNvPr id="3" name="Google Shape;209;p30">
            <a:extLst>
              <a:ext uri="{FF2B5EF4-FFF2-40B4-BE49-F238E27FC236}">
                <a16:creationId xmlns:a16="http://schemas.microsoft.com/office/drawing/2014/main" id="{BEC69882-0D38-036F-BF51-201866DF50D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4471" y="6520767"/>
            <a:ext cx="302210" cy="29760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0D3F3B2-2B83-9B02-5EB6-370E3D1696E8}"/>
              </a:ext>
            </a:extLst>
          </p:cNvPr>
          <p:cNvSpPr txBox="1"/>
          <p:nvPr/>
        </p:nvSpPr>
        <p:spPr>
          <a:xfrm>
            <a:off x="426681" y="6454127"/>
            <a:ext cx="609805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  <a:t>Институт математики </a:t>
            </a:r>
            <a:b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</a:br>
            <a: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  <a:t>и компьютерных технологий</a:t>
            </a:r>
            <a:endParaRPr lang="ru-RU" sz="1100" dirty="0">
              <a:latin typeface="Montserra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69687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67;p15">
            <a:extLst>
              <a:ext uri="{FF2B5EF4-FFF2-40B4-BE49-F238E27FC236}">
                <a16:creationId xmlns:a16="http://schemas.microsoft.com/office/drawing/2014/main" id="{647C30F4-4984-4A1E-8FEB-6CB697A1F9C3}"/>
              </a:ext>
            </a:extLst>
          </p:cNvPr>
          <p:cNvSpPr txBox="1"/>
          <p:nvPr/>
        </p:nvSpPr>
        <p:spPr>
          <a:xfrm>
            <a:off x="3223675" y="207149"/>
            <a:ext cx="5744648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Montserrat" pitchFamily="2" charset="0"/>
                <a:ea typeface="Montserrat Medium"/>
                <a:cs typeface="Montserrat Medium"/>
                <a:sym typeface="Montserrat Medium"/>
              </a:rPr>
              <a:t>Wireshark </a:t>
            </a:r>
            <a:r>
              <a:rPr lang="ru-RU" sz="2800" b="1" i="0" u="none" strike="noStrike" cap="none" dirty="0">
                <a:solidFill>
                  <a:schemeClr val="dk1"/>
                </a:solidFill>
                <a:latin typeface="Montserrat" pitchFamily="2" charset="0"/>
                <a:ea typeface="Montserrat Medium"/>
                <a:cs typeface="Montserrat Medium"/>
                <a:sym typeface="Montserrat Medium"/>
              </a:rPr>
              <a:t>в </a:t>
            </a:r>
            <a:r>
              <a:rPr lang="en-US" sz="2800" b="1" i="0" u="none" strike="noStrike" cap="none" dirty="0">
                <a:solidFill>
                  <a:schemeClr val="dk1"/>
                </a:solidFill>
                <a:latin typeface="Montserrat" pitchFamily="2" charset="0"/>
                <a:ea typeface="Montserrat Medium"/>
                <a:cs typeface="Montserrat Medium"/>
                <a:sym typeface="Montserrat Medium"/>
              </a:rPr>
              <a:t>Kali Linux</a:t>
            </a:r>
            <a:endParaRPr lang="ru-RU" sz="2800" b="1" i="0" u="none" strike="noStrike" cap="none" dirty="0">
              <a:solidFill>
                <a:schemeClr val="dk1"/>
              </a:solidFill>
              <a:latin typeface="Montserrat" pitchFamily="2" charset="0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64" name="Google Shape;106;p15">
            <a:extLst>
              <a:ext uri="{FF2B5EF4-FFF2-40B4-BE49-F238E27FC236}">
                <a16:creationId xmlns:a16="http://schemas.microsoft.com/office/drawing/2014/main" id="{E6FA9F28-7484-4CEA-930C-F06329393E14}"/>
              </a:ext>
            </a:extLst>
          </p:cNvPr>
          <p:cNvSpPr txBox="1">
            <a:spLocks/>
          </p:cNvSpPr>
          <p:nvPr/>
        </p:nvSpPr>
        <p:spPr>
          <a:xfrm>
            <a:off x="11869963" y="6481143"/>
            <a:ext cx="309233" cy="3768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2C99D833-E6EB-48ED-BF68-5E3F3F1E2E6A}" type="slidenum">
              <a:rPr lang="ru" sz="1000" smtClean="0">
                <a:latin typeface="+mj-lt"/>
                <a:ea typeface="Montserrat"/>
                <a:cs typeface="Montserrat"/>
                <a:sym typeface="Montserrat"/>
              </a:rPr>
              <a:pPr/>
              <a:t>5</a:t>
            </a:fld>
            <a:endParaRPr lang="ru" sz="1000" dirty="0">
              <a:latin typeface="+mj-lt"/>
              <a:ea typeface="Montserrat"/>
              <a:cs typeface="Montserrat"/>
              <a:sym typeface="Montserrat"/>
            </a:endParaRPr>
          </a:p>
        </p:txBody>
      </p:sp>
      <p:sp>
        <p:nvSpPr>
          <p:cNvPr id="61" name="Google Shape;161;p17">
            <a:extLst>
              <a:ext uri="{FF2B5EF4-FFF2-40B4-BE49-F238E27FC236}">
                <a16:creationId xmlns:a16="http://schemas.microsoft.com/office/drawing/2014/main" id="{5BC53A23-7010-465E-A460-B545147EE951}"/>
              </a:ext>
            </a:extLst>
          </p:cNvPr>
          <p:cNvSpPr txBox="1"/>
          <p:nvPr/>
        </p:nvSpPr>
        <p:spPr>
          <a:xfrm>
            <a:off x="625881" y="1559272"/>
            <a:ext cx="10940235" cy="3739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0000" indent="-147149" algn="just">
              <a:lnSpc>
                <a:spcPct val="150000"/>
              </a:lnSpc>
              <a:buClr>
                <a:srgbClr val="0074BD"/>
              </a:buClr>
              <a:buSzPct val="100000"/>
              <a:buFont typeface="Montserrat"/>
              <a:buChar char="●"/>
            </a:pPr>
            <a:r>
              <a:rPr lang="ru-RU" sz="2200" dirty="0">
                <a:latin typeface="Montserrat" pitchFamily="2" charset="0"/>
                <a:ea typeface="Montserrat"/>
                <a:cs typeface="Montserrat"/>
                <a:sym typeface="Montserrat"/>
              </a:rPr>
              <a:t>Предустановлен и готов к использованию: не требует установки</a:t>
            </a:r>
          </a:p>
          <a:p>
            <a:pPr marL="450000" indent="-147149" algn="just">
              <a:lnSpc>
                <a:spcPct val="150000"/>
              </a:lnSpc>
              <a:buClr>
                <a:srgbClr val="0074BD"/>
              </a:buClr>
              <a:buSzPct val="100000"/>
              <a:buFont typeface="Montserrat"/>
              <a:buChar char="●"/>
            </a:pPr>
            <a:r>
              <a:rPr lang="ru-RU" sz="2200" dirty="0">
                <a:latin typeface="Montserrat" pitchFamily="2" charset="0"/>
                <a:ea typeface="Montserrat"/>
                <a:cs typeface="Montserrat"/>
                <a:sym typeface="Montserrat"/>
              </a:rPr>
              <a:t>Интеграция с другими инструментами: </a:t>
            </a:r>
            <a:r>
              <a:rPr lang="en-US" sz="2200" dirty="0">
                <a:latin typeface="Montserrat" pitchFamily="2" charset="0"/>
                <a:ea typeface="Montserrat"/>
                <a:cs typeface="Montserrat"/>
                <a:sym typeface="Montserrat"/>
              </a:rPr>
              <a:t>Nmap, Metasploit </a:t>
            </a:r>
            <a:r>
              <a:rPr lang="ru-RU" sz="2200" dirty="0">
                <a:latin typeface="Montserrat" pitchFamily="2" charset="0"/>
                <a:ea typeface="Montserrat"/>
                <a:cs typeface="Montserrat"/>
                <a:sym typeface="Montserrat"/>
              </a:rPr>
              <a:t>и др.</a:t>
            </a:r>
          </a:p>
          <a:p>
            <a:pPr marL="450000" indent="-147149" algn="just">
              <a:lnSpc>
                <a:spcPct val="150000"/>
              </a:lnSpc>
              <a:buClr>
                <a:srgbClr val="0074BD"/>
              </a:buClr>
              <a:buSzPct val="100000"/>
              <a:buFont typeface="Montserrat"/>
              <a:buChar char="●"/>
            </a:pPr>
            <a:r>
              <a:rPr lang="ru-RU" sz="2200" dirty="0">
                <a:latin typeface="Montserrat" pitchFamily="2" charset="0"/>
                <a:ea typeface="Montserrat"/>
                <a:cs typeface="Montserrat"/>
                <a:sym typeface="Montserrat"/>
              </a:rPr>
              <a:t>Регулярные обновления вместе с </a:t>
            </a:r>
            <a:r>
              <a:rPr lang="en-US" sz="2200" dirty="0">
                <a:latin typeface="Montserrat" pitchFamily="2" charset="0"/>
                <a:ea typeface="Montserrat"/>
                <a:cs typeface="Montserrat"/>
                <a:sym typeface="Montserrat"/>
              </a:rPr>
              <a:t>Kali Linux</a:t>
            </a:r>
          </a:p>
          <a:p>
            <a:pPr marL="450000" indent="-147149" algn="just">
              <a:lnSpc>
                <a:spcPct val="150000"/>
              </a:lnSpc>
              <a:buClr>
                <a:srgbClr val="0074BD"/>
              </a:buClr>
              <a:buSzPct val="100000"/>
              <a:buFont typeface="Montserrat"/>
              <a:buChar char="●"/>
            </a:pPr>
            <a:r>
              <a:rPr lang="en-US" sz="2200" dirty="0">
                <a:latin typeface="Montserrat" pitchFamily="2" charset="0"/>
                <a:ea typeface="Montserrat"/>
                <a:cs typeface="Montserrat"/>
                <a:sym typeface="Montserrat"/>
              </a:rPr>
              <a:t>TShark: </a:t>
            </a:r>
            <a:r>
              <a:rPr lang="ru-RU" sz="2200" dirty="0">
                <a:latin typeface="Montserrat" pitchFamily="2" charset="0"/>
                <a:ea typeface="Montserrat"/>
                <a:cs typeface="Montserrat"/>
                <a:sym typeface="Montserrat"/>
              </a:rPr>
              <a:t>консольная версия для работы из терминала</a:t>
            </a:r>
          </a:p>
          <a:p>
            <a:pPr marL="450000" indent="-147149" algn="just">
              <a:lnSpc>
                <a:spcPct val="150000"/>
              </a:lnSpc>
              <a:buClr>
                <a:srgbClr val="0074BD"/>
              </a:buClr>
              <a:buSzPct val="100000"/>
              <a:buFont typeface="Montserrat"/>
              <a:buChar char="●"/>
            </a:pPr>
            <a:r>
              <a:rPr lang="ru-RU" sz="2200" dirty="0">
                <a:latin typeface="Montserrat" pitchFamily="2" charset="0"/>
                <a:ea typeface="Montserrat"/>
                <a:cs typeface="Montserrat"/>
                <a:sym typeface="Montserrat"/>
              </a:rPr>
              <a:t>Оптимизирован для пентестинга: специальные настройки и скрипты</a:t>
            </a:r>
          </a:p>
          <a:p>
            <a:pPr marL="450000" indent="-147149" algn="just">
              <a:lnSpc>
                <a:spcPct val="150000"/>
              </a:lnSpc>
              <a:buClr>
                <a:srgbClr val="0074BD"/>
              </a:buClr>
              <a:buSzPct val="100000"/>
              <a:buFont typeface="Montserrat"/>
              <a:buChar char="●"/>
            </a:pPr>
            <a:r>
              <a:rPr lang="ru-RU" sz="2200" dirty="0">
                <a:latin typeface="Montserrat" pitchFamily="2" charset="0"/>
                <a:ea typeface="Montserrat"/>
                <a:cs typeface="Montserrat"/>
                <a:sym typeface="Montserrat"/>
              </a:rPr>
              <a:t>Безопасный режим: возможность запуска без прав супер пользователя</a:t>
            </a:r>
          </a:p>
        </p:txBody>
      </p:sp>
      <p:pic>
        <p:nvPicPr>
          <p:cNvPr id="3" name="Google Shape;209;p30">
            <a:extLst>
              <a:ext uri="{FF2B5EF4-FFF2-40B4-BE49-F238E27FC236}">
                <a16:creationId xmlns:a16="http://schemas.microsoft.com/office/drawing/2014/main" id="{BEC69882-0D38-036F-BF51-201866DF50D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4471" y="6520767"/>
            <a:ext cx="302210" cy="29760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0D3F3B2-2B83-9B02-5EB6-370E3D1696E8}"/>
              </a:ext>
            </a:extLst>
          </p:cNvPr>
          <p:cNvSpPr txBox="1"/>
          <p:nvPr/>
        </p:nvSpPr>
        <p:spPr>
          <a:xfrm>
            <a:off x="426681" y="6454127"/>
            <a:ext cx="609805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  <a:t>Институт математики </a:t>
            </a:r>
            <a:b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</a:br>
            <a: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  <a:t>и компьютерных технологий</a:t>
            </a:r>
            <a:endParaRPr lang="ru-RU" sz="1100" dirty="0">
              <a:latin typeface="Montserra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11641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67;p15">
            <a:extLst>
              <a:ext uri="{FF2B5EF4-FFF2-40B4-BE49-F238E27FC236}">
                <a16:creationId xmlns:a16="http://schemas.microsoft.com/office/drawing/2014/main" id="{647C30F4-4984-4A1E-8FEB-6CB697A1F9C3}"/>
              </a:ext>
            </a:extLst>
          </p:cNvPr>
          <p:cNvSpPr txBox="1"/>
          <p:nvPr/>
        </p:nvSpPr>
        <p:spPr>
          <a:xfrm>
            <a:off x="3081799" y="196989"/>
            <a:ext cx="5744648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ru-RU" sz="2400" b="1" i="0" u="none" strike="noStrike" cap="none" dirty="0">
                <a:solidFill>
                  <a:schemeClr val="dk1"/>
                </a:solidFill>
                <a:latin typeface="Montserrat" pitchFamily="2" charset="0"/>
                <a:ea typeface="Montserrat Medium"/>
                <a:cs typeface="Montserrat Medium"/>
                <a:sym typeface="Montserrat Medium"/>
              </a:rPr>
              <a:t>Сканирование по </a:t>
            </a:r>
            <a:r>
              <a:rPr lang="en-US" sz="2400" b="1" i="0" u="none" strike="noStrike" cap="none" dirty="0">
                <a:solidFill>
                  <a:schemeClr val="dk1"/>
                </a:solidFill>
                <a:latin typeface="Montserrat" pitchFamily="2" charset="0"/>
                <a:ea typeface="Montserrat Medium"/>
                <a:cs typeface="Montserrat Medium"/>
                <a:sym typeface="Montserrat Medium"/>
              </a:rPr>
              <a:t>IP </a:t>
            </a:r>
            <a:r>
              <a:rPr lang="ru-RU" sz="2400" b="1" i="0" u="none" strike="noStrike" cap="none" dirty="0">
                <a:solidFill>
                  <a:schemeClr val="dk1"/>
                </a:solidFill>
                <a:latin typeface="Montserrat" pitchFamily="2" charset="0"/>
                <a:ea typeface="Montserrat Medium"/>
                <a:cs typeface="Montserrat Medium"/>
                <a:sym typeface="Montserrat Medium"/>
              </a:rPr>
              <a:t>адресу</a:t>
            </a:r>
            <a:endParaRPr sz="2400" b="1" i="0" u="none" strike="noStrike" cap="none" dirty="0">
              <a:solidFill>
                <a:schemeClr val="dk1"/>
              </a:solidFill>
              <a:latin typeface="Montserrat" pitchFamily="2" charset="0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64" name="Google Shape;106;p15">
            <a:extLst>
              <a:ext uri="{FF2B5EF4-FFF2-40B4-BE49-F238E27FC236}">
                <a16:creationId xmlns:a16="http://schemas.microsoft.com/office/drawing/2014/main" id="{E6FA9F28-7484-4CEA-930C-F06329393E14}"/>
              </a:ext>
            </a:extLst>
          </p:cNvPr>
          <p:cNvSpPr txBox="1">
            <a:spLocks/>
          </p:cNvSpPr>
          <p:nvPr/>
        </p:nvSpPr>
        <p:spPr>
          <a:xfrm>
            <a:off x="11869963" y="6481143"/>
            <a:ext cx="309233" cy="3768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2C99D833-E6EB-48ED-BF68-5E3F3F1E2E6A}" type="slidenum">
              <a:rPr lang="ru" sz="1000" smtClean="0">
                <a:latin typeface="+mj-lt"/>
                <a:ea typeface="Montserrat"/>
                <a:cs typeface="Montserrat"/>
                <a:sym typeface="Montserrat"/>
              </a:rPr>
              <a:pPr/>
              <a:t>6</a:t>
            </a:fld>
            <a:endParaRPr lang="ru" sz="1000" dirty="0">
              <a:latin typeface="+mj-lt"/>
              <a:ea typeface="Montserrat"/>
              <a:cs typeface="Montserrat"/>
              <a:sym typeface="Montserrat"/>
            </a:endParaRPr>
          </a:p>
        </p:txBody>
      </p:sp>
      <p:pic>
        <p:nvPicPr>
          <p:cNvPr id="3" name="Google Shape;209;p30">
            <a:extLst>
              <a:ext uri="{FF2B5EF4-FFF2-40B4-BE49-F238E27FC236}">
                <a16:creationId xmlns:a16="http://schemas.microsoft.com/office/drawing/2014/main" id="{BEC69882-0D38-036F-BF51-201866DF50D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4471" y="6520767"/>
            <a:ext cx="302210" cy="2976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48C7A80-7DB7-464B-84A0-AA48BE4516A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951" b="5495"/>
          <a:stretch/>
        </p:blipFill>
        <p:spPr>
          <a:xfrm>
            <a:off x="609600" y="930825"/>
            <a:ext cx="10972800" cy="573018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19F4772-5891-AD4F-B10B-9AA81B0363E1}"/>
              </a:ext>
            </a:extLst>
          </p:cNvPr>
          <p:cNvSpPr/>
          <p:nvPr/>
        </p:nvSpPr>
        <p:spPr>
          <a:xfrm>
            <a:off x="7813040" y="4508028"/>
            <a:ext cx="1003247" cy="162560"/>
          </a:xfrm>
          <a:prstGeom prst="rect">
            <a:avLst/>
          </a:prstGeom>
          <a:solidFill>
            <a:srgbClr val="FBF3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649B659-49EA-124A-AAD7-83324DE1B85E}"/>
              </a:ext>
            </a:extLst>
          </p:cNvPr>
          <p:cNvSpPr/>
          <p:nvPr/>
        </p:nvSpPr>
        <p:spPr>
          <a:xfrm>
            <a:off x="7813040" y="6214907"/>
            <a:ext cx="2844800" cy="419087"/>
          </a:xfrm>
          <a:prstGeom prst="rect">
            <a:avLst/>
          </a:prstGeom>
          <a:solidFill>
            <a:srgbClr val="FBF3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5096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8B849E3-B9C4-AD4A-8B67-6C328918FE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950" b="4917"/>
          <a:stretch/>
        </p:blipFill>
        <p:spPr>
          <a:xfrm>
            <a:off x="609600" y="893196"/>
            <a:ext cx="10972800" cy="5769811"/>
          </a:xfrm>
          <a:prstGeom prst="rect">
            <a:avLst/>
          </a:prstGeom>
        </p:spPr>
      </p:pic>
      <p:sp>
        <p:nvSpPr>
          <p:cNvPr id="29" name="Google Shape;67;p15">
            <a:extLst>
              <a:ext uri="{FF2B5EF4-FFF2-40B4-BE49-F238E27FC236}">
                <a16:creationId xmlns:a16="http://schemas.microsoft.com/office/drawing/2014/main" id="{647C30F4-4984-4A1E-8FEB-6CB697A1F9C3}"/>
              </a:ext>
            </a:extLst>
          </p:cNvPr>
          <p:cNvSpPr txBox="1"/>
          <p:nvPr/>
        </p:nvSpPr>
        <p:spPr>
          <a:xfrm>
            <a:off x="3081799" y="196989"/>
            <a:ext cx="5744648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ru-RU" sz="2400" b="1" i="0" u="none" strike="noStrike" cap="none" dirty="0">
                <a:solidFill>
                  <a:schemeClr val="dk1"/>
                </a:solidFill>
                <a:latin typeface="Montserrat" pitchFamily="2" charset="0"/>
                <a:ea typeface="Montserrat Medium"/>
                <a:cs typeface="Montserrat Medium"/>
                <a:sym typeface="Montserrat Medium"/>
              </a:rPr>
              <a:t>Сканирование </a:t>
            </a:r>
            <a:r>
              <a:rPr lang="en-US" sz="2400" b="1" i="0" u="none" strike="noStrike" cap="none" dirty="0">
                <a:solidFill>
                  <a:schemeClr val="dk1"/>
                </a:solidFill>
                <a:latin typeface="Montserrat" pitchFamily="2" charset="0"/>
                <a:ea typeface="Montserrat Medium"/>
                <a:cs typeface="Montserrat Medium"/>
                <a:sym typeface="Montserrat Medium"/>
              </a:rPr>
              <a:t>http </a:t>
            </a:r>
            <a:r>
              <a:rPr lang="ru-RU" sz="2400" b="1" i="0" u="none" strike="noStrike" cap="none" dirty="0">
                <a:solidFill>
                  <a:schemeClr val="dk1"/>
                </a:solidFill>
                <a:latin typeface="Montserrat" pitchFamily="2" charset="0"/>
                <a:ea typeface="Montserrat Medium"/>
                <a:cs typeface="Montserrat Medium"/>
                <a:sym typeface="Montserrat Medium"/>
              </a:rPr>
              <a:t>трафика</a:t>
            </a:r>
            <a:endParaRPr sz="2400" b="1" i="0" u="none" strike="noStrike" cap="none" dirty="0">
              <a:solidFill>
                <a:schemeClr val="dk1"/>
              </a:solidFill>
              <a:latin typeface="Montserrat" pitchFamily="2" charset="0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64" name="Google Shape;106;p15">
            <a:extLst>
              <a:ext uri="{FF2B5EF4-FFF2-40B4-BE49-F238E27FC236}">
                <a16:creationId xmlns:a16="http://schemas.microsoft.com/office/drawing/2014/main" id="{E6FA9F28-7484-4CEA-930C-F06329393E14}"/>
              </a:ext>
            </a:extLst>
          </p:cNvPr>
          <p:cNvSpPr txBox="1">
            <a:spLocks/>
          </p:cNvSpPr>
          <p:nvPr/>
        </p:nvSpPr>
        <p:spPr>
          <a:xfrm>
            <a:off x="11869963" y="6481143"/>
            <a:ext cx="309233" cy="3768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2C99D833-E6EB-48ED-BF68-5E3F3F1E2E6A}" type="slidenum">
              <a:rPr lang="ru" sz="1000" smtClean="0">
                <a:latin typeface="+mj-lt"/>
                <a:ea typeface="Montserrat"/>
                <a:cs typeface="Montserrat"/>
                <a:sym typeface="Montserrat"/>
              </a:rPr>
              <a:pPr/>
              <a:t>7</a:t>
            </a:fld>
            <a:endParaRPr lang="ru" sz="1000" dirty="0">
              <a:latin typeface="+mj-lt"/>
              <a:ea typeface="Montserrat"/>
              <a:cs typeface="Montserrat"/>
              <a:sym typeface="Montserrat"/>
            </a:endParaRPr>
          </a:p>
        </p:txBody>
      </p:sp>
      <p:pic>
        <p:nvPicPr>
          <p:cNvPr id="3" name="Google Shape;209;p30">
            <a:extLst>
              <a:ext uri="{FF2B5EF4-FFF2-40B4-BE49-F238E27FC236}">
                <a16:creationId xmlns:a16="http://schemas.microsoft.com/office/drawing/2014/main" id="{BEC69882-0D38-036F-BF51-201866DF50D6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4471" y="6520767"/>
            <a:ext cx="302210" cy="29760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19F4772-5891-AD4F-B10B-9AA81B0363E1}"/>
              </a:ext>
            </a:extLst>
          </p:cNvPr>
          <p:cNvSpPr/>
          <p:nvPr/>
        </p:nvSpPr>
        <p:spPr>
          <a:xfrm>
            <a:off x="7813040" y="4508028"/>
            <a:ext cx="1003247" cy="162560"/>
          </a:xfrm>
          <a:prstGeom prst="rect">
            <a:avLst/>
          </a:prstGeom>
          <a:solidFill>
            <a:srgbClr val="FBF3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649B659-49EA-124A-AAD7-83324DE1B85E}"/>
              </a:ext>
            </a:extLst>
          </p:cNvPr>
          <p:cNvSpPr/>
          <p:nvPr/>
        </p:nvSpPr>
        <p:spPr>
          <a:xfrm>
            <a:off x="7813040" y="6214907"/>
            <a:ext cx="2844800" cy="419087"/>
          </a:xfrm>
          <a:prstGeom prst="rect">
            <a:avLst/>
          </a:prstGeom>
          <a:solidFill>
            <a:srgbClr val="FBF3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4988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67;p15">
            <a:extLst>
              <a:ext uri="{FF2B5EF4-FFF2-40B4-BE49-F238E27FC236}">
                <a16:creationId xmlns:a16="http://schemas.microsoft.com/office/drawing/2014/main" id="{647C30F4-4984-4A1E-8FEB-6CB697A1F9C3}"/>
              </a:ext>
            </a:extLst>
          </p:cNvPr>
          <p:cNvSpPr txBox="1"/>
          <p:nvPr/>
        </p:nvSpPr>
        <p:spPr>
          <a:xfrm>
            <a:off x="874123" y="196989"/>
            <a:ext cx="10443754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ru-RU" sz="2400" b="1" dirty="0">
                <a:solidFill>
                  <a:schemeClr val="dk1"/>
                </a:solidFill>
                <a:latin typeface="Montserrat" pitchFamily="2" charset="0"/>
                <a:ea typeface="Montserrat Medium"/>
                <a:cs typeface="Montserrat Medium"/>
                <a:sym typeface="Montserrat Medium"/>
              </a:rPr>
              <a:t>Примеры команды при сканировании</a:t>
            </a:r>
            <a:r>
              <a:rPr lang="ru-RU" sz="2400" b="1" i="0" u="none" strike="noStrike" cap="none" dirty="0">
                <a:solidFill>
                  <a:schemeClr val="dk1"/>
                </a:solidFill>
                <a:latin typeface="Montserrat" pitchFamily="2" charset="0"/>
                <a:ea typeface="Montserrat Medium"/>
                <a:cs typeface="Montserrat Medium"/>
                <a:sym typeface="Montserrat Medium"/>
              </a:rPr>
              <a:t> </a:t>
            </a:r>
            <a:r>
              <a:rPr lang="en-US" sz="2400" b="1" i="0" u="none" strike="noStrike" cap="none" dirty="0">
                <a:solidFill>
                  <a:schemeClr val="dk1"/>
                </a:solidFill>
                <a:latin typeface="Montserrat" pitchFamily="2" charset="0"/>
                <a:ea typeface="Montserrat Medium"/>
                <a:cs typeface="Montserrat Medium"/>
                <a:sym typeface="Montserrat Medium"/>
              </a:rPr>
              <a:t>http </a:t>
            </a:r>
            <a:r>
              <a:rPr lang="ru-RU" sz="2400" b="1" i="0" u="none" strike="noStrike" cap="none" dirty="0">
                <a:solidFill>
                  <a:schemeClr val="dk1"/>
                </a:solidFill>
                <a:latin typeface="Montserrat" pitchFamily="2" charset="0"/>
                <a:ea typeface="Montserrat Medium"/>
                <a:cs typeface="Montserrat Medium"/>
                <a:sym typeface="Montserrat Medium"/>
              </a:rPr>
              <a:t>трафика</a:t>
            </a:r>
            <a:endParaRPr sz="2400" b="1" i="0" u="none" strike="noStrike" cap="none" dirty="0">
              <a:solidFill>
                <a:schemeClr val="dk1"/>
              </a:solidFill>
              <a:latin typeface="Montserrat" pitchFamily="2" charset="0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64" name="Google Shape;106;p15">
            <a:extLst>
              <a:ext uri="{FF2B5EF4-FFF2-40B4-BE49-F238E27FC236}">
                <a16:creationId xmlns:a16="http://schemas.microsoft.com/office/drawing/2014/main" id="{E6FA9F28-7484-4CEA-930C-F06329393E14}"/>
              </a:ext>
            </a:extLst>
          </p:cNvPr>
          <p:cNvSpPr txBox="1">
            <a:spLocks/>
          </p:cNvSpPr>
          <p:nvPr/>
        </p:nvSpPr>
        <p:spPr>
          <a:xfrm>
            <a:off x="11869963" y="6481143"/>
            <a:ext cx="309233" cy="3768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2C99D833-E6EB-48ED-BF68-5E3F3F1E2E6A}" type="slidenum">
              <a:rPr lang="ru" sz="1000" smtClean="0">
                <a:latin typeface="+mj-lt"/>
                <a:ea typeface="Montserrat"/>
                <a:cs typeface="Montserrat"/>
                <a:sym typeface="Montserrat"/>
              </a:rPr>
              <a:pPr/>
              <a:t>8</a:t>
            </a:fld>
            <a:endParaRPr lang="ru" sz="1000" dirty="0">
              <a:latin typeface="+mj-lt"/>
              <a:ea typeface="Montserrat"/>
              <a:cs typeface="Montserrat"/>
              <a:sym typeface="Montserrat"/>
            </a:endParaRPr>
          </a:p>
        </p:txBody>
      </p:sp>
      <p:pic>
        <p:nvPicPr>
          <p:cNvPr id="3" name="Google Shape;209;p30">
            <a:extLst>
              <a:ext uri="{FF2B5EF4-FFF2-40B4-BE49-F238E27FC236}">
                <a16:creationId xmlns:a16="http://schemas.microsoft.com/office/drawing/2014/main" id="{BEC69882-0D38-036F-BF51-201866DF50D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4471" y="6520767"/>
            <a:ext cx="302210" cy="2976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C6C355F-AEC7-5047-9FD4-B7D460F8765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3037" b="12148"/>
          <a:stretch/>
        </p:blipFill>
        <p:spPr>
          <a:xfrm>
            <a:off x="609600" y="863600"/>
            <a:ext cx="10972800" cy="513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2280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67;p15">
            <a:extLst>
              <a:ext uri="{FF2B5EF4-FFF2-40B4-BE49-F238E27FC236}">
                <a16:creationId xmlns:a16="http://schemas.microsoft.com/office/drawing/2014/main" id="{647C30F4-4984-4A1E-8FEB-6CB697A1F9C3}"/>
              </a:ext>
            </a:extLst>
          </p:cNvPr>
          <p:cNvSpPr txBox="1"/>
          <p:nvPr/>
        </p:nvSpPr>
        <p:spPr>
          <a:xfrm>
            <a:off x="3223675" y="196989"/>
            <a:ext cx="5744648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ru-RU" sz="2800" b="1" i="0" u="none" strike="noStrike" cap="none" dirty="0">
                <a:solidFill>
                  <a:schemeClr val="dk1"/>
                </a:solidFill>
                <a:latin typeface="Montserrat" pitchFamily="2" charset="0"/>
                <a:ea typeface="Montserrat Medium"/>
                <a:cs typeface="Montserrat Medium"/>
                <a:sym typeface="Montserrat Medium"/>
              </a:rPr>
              <a:t>Практическое применение</a:t>
            </a:r>
          </a:p>
        </p:txBody>
      </p:sp>
      <p:sp>
        <p:nvSpPr>
          <p:cNvPr id="64" name="Google Shape;106;p15">
            <a:extLst>
              <a:ext uri="{FF2B5EF4-FFF2-40B4-BE49-F238E27FC236}">
                <a16:creationId xmlns:a16="http://schemas.microsoft.com/office/drawing/2014/main" id="{E6FA9F28-7484-4CEA-930C-F06329393E14}"/>
              </a:ext>
            </a:extLst>
          </p:cNvPr>
          <p:cNvSpPr txBox="1">
            <a:spLocks/>
          </p:cNvSpPr>
          <p:nvPr/>
        </p:nvSpPr>
        <p:spPr>
          <a:xfrm>
            <a:off x="11869963" y="6481143"/>
            <a:ext cx="309233" cy="3768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2C99D833-E6EB-48ED-BF68-5E3F3F1E2E6A}" type="slidenum">
              <a:rPr lang="ru" sz="1000" smtClean="0">
                <a:latin typeface="+mj-lt"/>
                <a:ea typeface="Montserrat"/>
                <a:cs typeface="Montserrat"/>
                <a:sym typeface="Montserrat"/>
              </a:rPr>
              <a:pPr/>
              <a:t>9</a:t>
            </a:fld>
            <a:endParaRPr lang="ru" sz="1000" dirty="0">
              <a:latin typeface="+mj-lt"/>
              <a:ea typeface="Montserrat"/>
              <a:cs typeface="Montserrat"/>
              <a:sym typeface="Montserrat"/>
            </a:endParaRPr>
          </a:p>
        </p:txBody>
      </p:sp>
      <p:sp>
        <p:nvSpPr>
          <p:cNvPr id="61" name="Google Shape;161;p17">
            <a:extLst>
              <a:ext uri="{FF2B5EF4-FFF2-40B4-BE49-F238E27FC236}">
                <a16:creationId xmlns:a16="http://schemas.microsoft.com/office/drawing/2014/main" id="{5BC53A23-7010-465E-A460-B545147EE951}"/>
              </a:ext>
            </a:extLst>
          </p:cNvPr>
          <p:cNvSpPr txBox="1"/>
          <p:nvPr/>
        </p:nvSpPr>
        <p:spPr>
          <a:xfrm>
            <a:off x="625882" y="1001845"/>
            <a:ext cx="10940235" cy="52629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0000" indent="-147149" algn="just">
              <a:lnSpc>
                <a:spcPct val="150000"/>
              </a:lnSpc>
              <a:buClr>
                <a:srgbClr val="0074BD"/>
              </a:buClr>
              <a:buSzPct val="100000"/>
              <a:buFont typeface="Montserrat"/>
              <a:buChar char="●"/>
            </a:pPr>
            <a:r>
              <a:rPr lang="ru-RU" sz="2200" dirty="0">
                <a:latin typeface="Montserrat" pitchFamily="2" charset="0"/>
                <a:ea typeface="Montserrat"/>
                <a:cs typeface="Montserrat"/>
                <a:sym typeface="Montserrat"/>
              </a:rPr>
              <a:t>Диагностика сети: поиск и устранение неполадок</a:t>
            </a:r>
          </a:p>
          <a:p>
            <a:pPr marL="450000" indent="-147149" algn="just">
              <a:lnSpc>
                <a:spcPct val="150000"/>
              </a:lnSpc>
              <a:buClr>
                <a:srgbClr val="0074BD"/>
              </a:buClr>
              <a:buSzPct val="100000"/>
              <a:buFont typeface="Montserrat"/>
              <a:buChar char="●"/>
            </a:pPr>
            <a:r>
              <a:rPr lang="ru-RU" sz="2200" dirty="0">
                <a:latin typeface="Montserrat" pitchFamily="2" charset="0"/>
                <a:ea typeface="Montserrat"/>
                <a:cs typeface="Montserrat"/>
                <a:sym typeface="Montserrat"/>
              </a:rPr>
              <a:t>Обнаружение атак: выявление подозрительного трафика</a:t>
            </a:r>
          </a:p>
          <a:p>
            <a:pPr marL="450000" indent="-147149" algn="just">
              <a:lnSpc>
                <a:spcPct val="150000"/>
              </a:lnSpc>
              <a:buClr>
                <a:srgbClr val="0074BD"/>
              </a:buClr>
              <a:buSzPct val="100000"/>
              <a:buFont typeface="Montserrat"/>
              <a:buChar char="●"/>
            </a:pPr>
            <a:r>
              <a:rPr lang="ru-RU" sz="2200" dirty="0">
                <a:latin typeface="Montserrat" pitchFamily="2" charset="0"/>
                <a:ea typeface="Montserrat"/>
                <a:cs typeface="Montserrat"/>
                <a:sym typeface="Montserrat"/>
              </a:rPr>
              <a:t>Обучение: изучение работы протоколов и сетевых технологий</a:t>
            </a:r>
          </a:p>
          <a:p>
            <a:pPr marL="450000" indent="-147149" algn="just">
              <a:lnSpc>
                <a:spcPct val="150000"/>
              </a:lnSpc>
              <a:buClr>
                <a:srgbClr val="0074BD"/>
              </a:buClr>
              <a:buSzPct val="100000"/>
              <a:buFont typeface="Montserrat"/>
              <a:buChar char="●"/>
            </a:pPr>
            <a:r>
              <a:rPr lang="ru-RU" sz="2200" dirty="0">
                <a:latin typeface="Montserrat" pitchFamily="2" charset="0"/>
                <a:ea typeface="Montserrat"/>
                <a:cs typeface="Montserrat"/>
                <a:sym typeface="Montserrat"/>
              </a:rPr>
              <a:t>Разработка ПО: анализ взаимодействия клиент-сервер</a:t>
            </a:r>
          </a:p>
          <a:p>
            <a:pPr marL="450000" indent="-147149" algn="just">
              <a:lnSpc>
                <a:spcPct val="150000"/>
              </a:lnSpc>
              <a:buClr>
                <a:srgbClr val="0074BD"/>
              </a:buClr>
              <a:buSzPct val="100000"/>
              <a:buFont typeface="Montserrat"/>
              <a:buChar char="●"/>
            </a:pPr>
            <a:r>
              <a:rPr lang="ru-RU" sz="2200" dirty="0">
                <a:latin typeface="Montserrat" pitchFamily="2" charset="0"/>
                <a:ea typeface="Montserrat"/>
                <a:cs typeface="Montserrat"/>
                <a:sym typeface="Montserrat"/>
              </a:rPr>
              <a:t>Оптимизация производительности: анализ задержек и потерь пакетов</a:t>
            </a:r>
          </a:p>
          <a:p>
            <a:pPr marL="450000" indent="-147149" algn="just">
              <a:lnSpc>
                <a:spcPct val="150000"/>
              </a:lnSpc>
              <a:buClr>
                <a:srgbClr val="0074BD"/>
              </a:buClr>
              <a:buSzPct val="100000"/>
              <a:buFont typeface="Montserrat"/>
              <a:buChar char="●"/>
            </a:pPr>
            <a:r>
              <a:rPr lang="ru-RU" sz="2200" dirty="0">
                <a:latin typeface="Montserrat" pitchFamily="2" charset="0"/>
                <a:ea typeface="Montserrat"/>
                <a:cs typeface="Montserrat"/>
                <a:sym typeface="Montserrat"/>
              </a:rPr>
              <a:t>Безопасность: проверка шифрования, сертификатов, аутентификации</a:t>
            </a:r>
          </a:p>
          <a:p>
            <a:pPr marL="450000" indent="-147149" algn="just">
              <a:lnSpc>
                <a:spcPct val="150000"/>
              </a:lnSpc>
              <a:buClr>
                <a:srgbClr val="0074BD"/>
              </a:buClr>
              <a:buSzPct val="100000"/>
              <a:buFont typeface="Montserrat"/>
              <a:buChar char="●"/>
            </a:pPr>
            <a:r>
              <a:rPr lang="ru-RU" sz="2200" dirty="0">
                <a:latin typeface="Montserrat" pitchFamily="2" charset="0"/>
                <a:ea typeface="Montserrat"/>
                <a:cs typeface="Montserrat"/>
                <a:sym typeface="Montserrat"/>
              </a:rPr>
              <a:t>Исследования: обратный инжиниринг и анализ неизвестных протоколов</a:t>
            </a:r>
          </a:p>
        </p:txBody>
      </p:sp>
      <p:pic>
        <p:nvPicPr>
          <p:cNvPr id="3" name="Google Shape;209;p30">
            <a:extLst>
              <a:ext uri="{FF2B5EF4-FFF2-40B4-BE49-F238E27FC236}">
                <a16:creationId xmlns:a16="http://schemas.microsoft.com/office/drawing/2014/main" id="{BEC69882-0D38-036F-BF51-201866DF50D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4471" y="6520767"/>
            <a:ext cx="302210" cy="29760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0D3F3B2-2B83-9B02-5EB6-370E3D1696E8}"/>
              </a:ext>
            </a:extLst>
          </p:cNvPr>
          <p:cNvSpPr txBox="1"/>
          <p:nvPr/>
        </p:nvSpPr>
        <p:spPr>
          <a:xfrm>
            <a:off x="426681" y="6454127"/>
            <a:ext cx="609805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  <a:t>Институт математики </a:t>
            </a:r>
            <a:b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</a:br>
            <a: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  <a:t>и компьютерных технологий</a:t>
            </a:r>
            <a:endParaRPr lang="ru-RU" sz="1100" dirty="0">
              <a:latin typeface="Montserra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1634158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6314</TotalTime>
  <Words>383</Words>
  <Application>Microsoft Macintosh PowerPoint</Application>
  <PresentationFormat>Widescreen</PresentationFormat>
  <Paragraphs>78</Paragraphs>
  <Slides>11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Arial</vt:lpstr>
      <vt:lpstr>Calibri</vt:lpstr>
      <vt:lpstr>Calibri Light</vt:lpstr>
      <vt:lpstr>Montserrat</vt:lpstr>
      <vt:lpstr>Roboto</vt:lpstr>
      <vt:lpstr>Roboto Light</vt:lpstr>
      <vt:lpstr>Тема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Киптилов Никита Сергеевич</dc:creator>
  <cp:lastModifiedBy>Microsoft Office User</cp:lastModifiedBy>
  <cp:revision>20</cp:revision>
  <dcterms:created xsi:type="dcterms:W3CDTF">2023-06-23T08:24:06Z</dcterms:created>
  <dcterms:modified xsi:type="dcterms:W3CDTF">2024-11-27T14:05:26Z</dcterms:modified>
</cp:coreProperties>
</file>